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500" r:id="rId3"/>
    <p:sldId id="378" r:id="rId4"/>
    <p:sldId id="498" r:id="rId5"/>
    <p:sldId id="499" r:id="rId6"/>
    <p:sldId id="510" r:id="rId7"/>
    <p:sldId id="511" r:id="rId8"/>
    <p:sldId id="512" r:id="rId9"/>
    <p:sldId id="513" r:id="rId10"/>
    <p:sldId id="501" r:id="rId11"/>
    <p:sldId id="502" r:id="rId12"/>
    <p:sldId id="505" r:id="rId13"/>
    <p:sldId id="503" r:id="rId14"/>
    <p:sldId id="506" r:id="rId15"/>
    <p:sldId id="507" r:id="rId16"/>
    <p:sldId id="508" r:id="rId17"/>
    <p:sldId id="509" r:id="rId18"/>
    <p:sldId id="422" r:id="rId19"/>
    <p:sldId id="515" r:id="rId20"/>
    <p:sldId id="517" r:id="rId21"/>
    <p:sldId id="518" r:id="rId22"/>
    <p:sldId id="519" r:id="rId23"/>
    <p:sldId id="520" r:id="rId24"/>
    <p:sldId id="521" r:id="rId25"/>
    <p:sldId id="522" r:id="rId26"/>
    <p:sldId id="523" r:id="rId27"/>
    <p:sldId id="524" r:id="rId28"/>
    <p:sldId id="525" r:id="rId29"/>
    <p:sldId id="529" r:id="rId30"/>
    <p:sldId id="528" r:id="rId31"/>
    <p:sldId id="526" r:id="rId32"/>
    <p:sldId id="530" r:id="rId33"/>
    <p:sldId id="531" r:id="rId34"/>
    <p:sldId id="533" r:id="rId35"/>
    <p:sldId id="534" r:id="rId36"/>
    <p:sldId id="536" r:id="rId37"/>
    <p:sldId id="537" r:id="rId38"/>
    <p:sldId id="535" r:id="rId39"/>
    <p:sldId id="538" r:id="rId40"/>
    <p:sldId id="527" r:id="rId41"/>
    <p:sldId id="543" r:id="rId42"/>
    <p:sldId id="539" r:id="rId43"/>
    <p:sldId id="541" r:id="rId44"/>
    <p:sldId id="542" r:id="rId45"/>
    <p:sldId id="544" r:id="rId46"/>
    <p:sldId id="540" r:id="rId47"/>
    <p:sldId id="545" r:id="rId48"/>
    <p:sldId id="546" r:id="rId49"/>
    <p:sldId id="553" r:id="rId50"/>
    <p:sldId id="549" r:id="rId51"/>
    <p:sldId id="547" r:id="rId52"/>
    <p:sldId id="554" r:id="rId53"/>
    <p:sldId id="548" r:id="rId54"/>
    <p:sldId id="550" r:id="rId55"/>
    <p:sldId id="551" r:id="rId56"/>
    <p:sldId id="552" r:id="rId57"/>
    <p:sldId id="555" r:id="rId58"/>
    <p:sldId id="557" r:id="rId59"/>
    <p:sldId id="558" r:id="rId60"/>
    <p:sldId id="560" r:id="rId61"/>
    <p:sldId id="559" r:id="rId62"/>
    <p:sldId id="561" r:id="rId63"/>
    <p:sldId id="562" r:id="rId64"/>
    <p:sldId id="564" r:id="rId65"/>
    <p:sldId id="563" r:id="rId66"/>
    <p:sldId id="566" r:id="rId67"/>
    <p:sldId id="567" r:id="rId68"/>
    <p:sldId id="568" r:id="rId69"/>
  </p:sldIdLst>
  <p:sldSz cx="9144000" cy="6858000" type="screen4x3"/>
  <p:notesSz cx="6797675" cy="9926638"/>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6600"/>
    <a:srgbClr val="CCFF99"/>
    <a:srgbClr val="009E00"/>
    <a:srgbClr val="00CC00"/>
    <a:srgbClr val="66FF33"/>
    <a:srgbClr val="003366"/>
    <a:srgbClr val="00D600"/>
    <a:srgbClr val="00B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3" autoAdjust="0"/>
    <p:restoredTop sz="94662" autoAdjust="0"/>
  </p:normalViewPr>
  <p:slideViewPr>
    <p:cSldViewPr>
      <p:cViewPr>
        <p:scale>
          <a:sx n="73" d="100"/>
          <a:sy n="73" d="100"/>
        </p:scale>
        <p:origin x="-1032" y="-144"/>
      </p:cViewPr>
      <p:guideLst>
        <p:guide orient="horz" pos="2160"/>
        <p:guide pos="2880"/>
      </p:guideLst>
    </p:cSldViewPr>
  </p:slideViewPr>
  <p:outlineViewPr>
    <p:cViewPr>
      <p:scale>
        <a:sx n="33" d="100"/>
        <a:sy n="33" d="100"/>
      </p:scale>
      <p:origin x="0" y="840"/>
    </p:cViewPr>
  </p:outlineViewPr>
  <p:notesTextViewPr>
    <p:cViewPr>
      <p:scale>
        <a:sx n="1" d="1"/>
        <a:sy n="1" d="1"/>
      </p:scale>
      <p:origin x="0" y="0"/>
    </p:cViewPr>
  </p:notesTextViewPr>
  <p:sorterViewPr>
    <p:cViewPr>
      <p:scale>
        <a:sx n="100" d="100"/>
        <a:sy n="100" d="100"/>
      </p:scale>
      <p:origin x="0" y="4212"/>
    </p:cViewPr>
  </p:sorterViewPr>
  <p:notesViewPr>
    <p:cSldViewPr>
      <p:cViewPr varScale="1">
        <p:scale>
          <a:sx n="52" d="100"/>
          <a:sy n="52" d="100"/>
        </p:scale>
        <p:origin x="-2862" y="-1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BFEE008-4F3F-4151-B303-41CFC8CA03D2}" type="datetimeFigureOut">
              <a:rPr lang="hu-HU" smtClean="0"/>
              <a:t>2020.02.16.</a:t>
            </a:fld>
            <a:endParaRPr lang="hu-HU"/>
          </a:p>
        </p:txBody>
      </p:sp>
      <p:sp>
        <p:nvSpPr>
          <p:cNvPr id="4" name="Élőláb hely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404D2445-FDD3-458A-B861-7313E26B928B}" type="slidenum">
              <a:rPr lang="hu-HU" smtClean="0"/>
              <a:t>‹#›</a:t>
            </a:fld>
            <a:endParaRPr lang="hu-HU"/>
          </a:p>
        </p:txBody>
      </p:sp>
    </p:spTree>
    <p:extLst>
      <p:ext uri="{BB962C8B-B14F-4D97-AF65-F5344CB8AC3E}">
        <p14:creationId xmlns:p14="http://schemas.microsoft.com/office/powerpoint/2010/main" val="532563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F1533B9-EED5-4135-A30C-6824B5EEF70E}" type="datetimeFigureOut">
              <a:rPr lang="hu-HU" smtClean="0"/>
              <a:pPr/>
              <a:t>2020.02.16.</a:t>
            </a:fld>
            <a:endParaRPr lang="hu-HU"/>
          </a:p>
        </p:txBody>
      </p:sp>
      <p:sp>
        <p:nvSpPr>
          <p:cNvPr id="4" name="Diakép hely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6" name="Élőláb hely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6FABE01-66DD-44AA-9274-FAD5F5ED2E9A}" type="slidenum">
              <a:rPr lang="hu-HU" smtClean="0"/>
              <a:pPr/>
              <a:t>‹#›</a:t>
            </a:fld>
            <a:endParaRPr lang="hu-HU"/>
          </a:p>
        </p:txBody>
      </p:sp>
    </p:spTree>
    <p:extLst>
      <p:ext uri="{BB962C8B-B14F-4D97-AF65-F5344CB8AC3E}">
        <p14:creationId xmlns:p14="http://schemas.microsoft.com/office/powerpoint/2010/main" val="346516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404000" y="179999"/>
            <a:ext cx="7560000" cy="2160000"/>
          </a:xfrm>
          <a:solidFill>
            <a:srgbClr val="006600"/>
          </a:solidFill>
        </p:spPr>
        <p:txBody>
          <a:bodyPr>
            <a:normAutofit/>
          </a:bodyPr>
          <a:lstStyle>
            <a:lvl1pPr algn="ctr">
              <a:defRPr sz="6000" baseline="0"/>
            </a:lvl1pPr>
          </a:lstStyle>
          <a:p>
            <a:endParaRPr lang="hu-HU" dirty="0"/>
          </a:p>
        </p:txBody>
      </p:sp>
      <p:sp>
        <p:nvSpPr>
          <p:cNvPr id="3" name="Alcím 2"/>
          <p:cNvSpPr>
            <a:spLocks noGrp="1"/>
          </p:cNvSpPr>
          <p:nvPr>
            <p:ph type="subTitle" idx="1"/>
          </p:nvPr>
        </p:nvSpPr>
        <p:spPr>
          <a:xfrm>
            <a:off x="1404000" y="2880000"/>
            <a:ext cx="7560000" cy="3600000"/>
          </a:xfrm>
        </p:spPr>
        <p:txBody>
          <a:bodyPr anchor="ctr" anchorCtr="1">
            <a:normAutofit/>
          </a:bodyPr>
          <a:lstStyle>
            <a:lvl1pPr marL="0" indent="0" algn="ctr">
              <a:buNone/>
              <a:defRPr sz="5000" b="1" i="1" baseline="0">
                <a:solidFill>
                  <a:srgbClr val="0066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hu-HU" dirty="0"/>
          </a:p>
        </p:txBody>
      </p:sp>
    </p:spTree>
    <p:extLst>
      <p:ext uri="{BB962C8B-B14F-4D97-AF65-F5344CB8AC3E}">
        <p14:creationId xmlns:p14="http://schemas.microsoft.com/office/powerpoint/2010/main" val="20297506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Függőleges szöveg helye 2"/>
          <p:cNvSpPr>
            <a:spLocks noGrp="1"/>
          </p:cNvSpPr>
          <p:nvPr>
            <p:ph type="body" orient="vert" idx="1"/>
          </p:nvPr>
        </p:nvSpPr>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38575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74638"/>
            <a:ext cx="2057400" cy="5851525"/>
          </a:xfrm>
        </p:spPr>
        <p:txBody>
          <a:bodyPr vert="eaVert"/>
          <a:lstStyle/>
          <a:p>
            <a:r>
              <a:rPr lang="hu-HU" smtClean="0"/>
              <a:t>Mintacím szerkesztése</a:t>
            </a:r>
            <a:endParaRPr lang="hu-HU"/>
          </a:p>
        </p:txBody>
      </p:sp>
      <p:sp>
        <p:nvSpPr>
          <p:cNvPr id="3" name="Függőleges szöveg helye 2"/>
          <p:cNvSpPr>
            <a:spLocks noGrp="1"/>
          </p:cNvSpPr>
          <p:nvPr>
            <p:ph type="body" orient="vert" idx="1"/>
          </p:nvPr>
        </p:nvSpPr>
        <p:spPr>
          <a:xfrm>
            <a:off x="457200" y="274638"/>
            <a:ext cx="6019800" cy="5851525"/>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98516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143000"/>
          </a:xfrm>
        </p:spPr>
        <p:txBody>
          <a:bodyPr>
            <a:normAutofit/>
          </a:bodyPr>
          <a:lstStyle>
            <a:lvl1pPr>
              <a:tabLst>
                <a:tab pos="7440613" algn="r"/>
              </a:tabLst>
              <a:defRPr sz="4000"/>
            </a:lvl1pPr>
          </a:lstStyle>
          <a:p>
            <a:r>
              <a:rPr lang="hu-HU" dirty="0" smtClean="0"/>
              <a:t>Mintacím szerkesztése</a:t>
            </a:r>
            <a:endParaRPr lang="hu-HU" dirty="0"/>
          </a:p>
        </p:txBody>
      </p:sp>
      <p:sp>
        <p:nvSpPr>
          <p:cNvPr id="3" name="Tartalom helye 2"/>
          <p:cNvSpPr>
            <a:spLocks noGrp="1"/>
          </p:cNvSpPr>
          <p:nvPr>
            <p:ph idx="1"/>
          </p:nvPr>
        </p:nvSpPr>
        <p:spPr>
          <a:xfrm>
            <a:off x="1331640" y="1428736"/>
            <a:ext cx="7632848" cy="5240624"/>
          </a:xfrm>
        </p:spPr>
        <p:txBody>
          <a:bodyPr>
            <a:normAutofit/>
          </a:bodyPr>
          <a:lstStyle>
            <a:lvl1pPr>
              <a:defRPr sz="3000"/>
            </a:lvl1pPr>
            <a:lvl2pPr>
              <a:defRPr sz="3000"/>
            </a:lvl2pPr>
            <a:lvl3pPr>
              <a:defRPr sz="3000"/>
            </a:lvl3pPr>
            <a:lvl4pPr>
              <a:defRPr sz="3000"/>
            </a:lvl4pPr>
            <a:lvl5pPr>
              <a:defRPr sz="3000"/>
            </a:lvl5pPr>
          </a:lstStyle>
          <a:p>
            <a:pPr lvl="0"/>
            <a:r>
              <a:rPr lang="hu-HU" dirty="0" smtClean="0"/>
              <a:t>Mintaszöveg szerkesztése</a:t>
            </a:r>
          </a:p>
          <a:p>
            <a:pPr lvl="1"/>
            <a:r>
              <a:rPr lang="hu-HU" dirty="0" smtClean="0"/>
              <a:t>Második szint</a:t>
            </a:r>
          </a:p>
          <a:p>
            <a:pPr lvl="2"/>
            <a:r>
              <a:rPr lang="hu-HU" dirty="0" smtClean="0"/>
              <a:t>Harmadik szint</a:t>
            </a:r>
          </a:p>
          <a:p>
            <a:pPr lvl="3"/>
            <a:r>
              <a:rPr lang="hu-HU" dirty="0" smtClean="0"/>
              <a:t>Negyedik szint</a:t>
            </a:r>
          </a:p>
          <a:p>
            <a:pPr lvl="4"/>
            <a:r>
              <a:rPr lang="hu-HU" dirty="0" smtClean="0"/>
              <a:t>Ötödik szint</a:t>
            </a:r>
            <a:endParaRPr lang="hu-HU" dirty="0"/>
          </a:p>
        </p:txBody>
      </p:sp>
      <p:sp>
        <p:nvSpPr>
          <p:cNvPr id="6"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16699574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4406900"/>
            <a:ext cx="7772400" cy="1362075"/>
          </a:xfrm>
        </p:spPr>
        <p:txBody>
          <a:bodyPr anchor="t"/>
          <a:lstStyle>
            <a:lvl1pPr algn="l">
              <a:defRPr sz="4000" b="1" cap="all"/>
            </a:lvl1pPr>
          </a:lstStyle>
          <a:p>
            <a:r>
              <a:rPr lang="hu-HU" smtClean="0"/>
              <a:t>Mintacím szerkesztése</a:t>
            </a:r>
            <a:endParaRPr lang="hu-HU"/>
          </a:p>
        </p:txBody>
      </p:sp>
      <p:sp>
        <p:nvSpPr>
          <p:cNvPr id="3" name="Szöveg hely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átum helye 3"/>
          <p:cNvSpPr>
            <a:spLocks noGrp="1"/>
          </p:cNvSpPr>
          <p:nvPr>
            <p:ph type="dt" sz="half" idx="10"/>
          </p:nvPr>
        </p:nvSpPr>
        <p:spPr>
          <a:xfrm>
            <a:off x="1331640" y="6381328"/>
            <a:ext cx="2133600" cy="365125"/>
          </a:xfrm>
          <a:prstGeom prst="rect">
            <a:avLst/>
          </a:prstGeom>
        </p:spPr>
        <p:txBody>
          <a:bodyPr/>
          <a:lstStyle/>
          <a:p>
            <a:endParaRPr lang="hu-HU" dirty="0"/>
          </a:p>
        </p:txBody>
      </p:sp>
      <p:sp>
        <p:nvSpPr>
          <p:cNvPr id="5" name="Élőláb helye 4"/>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6" name="Dia számának helye 5"/>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7938692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Tartalom hely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8" name="Dia számának helye 5"/>
          <p:cNvSpPr>
            <a:spLocks noGrp="1"/>
          </p:cNvSpPr>
          <p:nvPr>
            <p:ph type="sldNum" sz="quarter" idx="12"/>
          </p:nvPr>
        </p:nvSpPr>
        <p:spPr>
          <a:xfrm>
            <a:off x="8666584" y="6492875"/>
            <a:ext cx="477416" cy="365125"/>
          </a:xfrm>
          <a:prstGeom prst="rect">
            <a:avLst/>
          </a:prstGeom>
          <a:solidFill>
            <a:srgbClr val="006600"/>
          </a:solidFill>
          <a:ln>
            <a:noFill/>
          </a:ln>
        </p:spPr>
        <p:txBody>
          <a:bodyPr anchor="ctr"/>
          <a:lstStyle>
            <a:lvl1pPr algn="ctr">
              <a:defRPr sz="1400" b="1">
                <a:solidFill>
                  <a:schemeClr val="bg1"/>
                </a:solidFill>
                <a:latin typeface="Arial" panose="020B0604020202020204" pitchFamily="34" charset="0"/>
                <a:cs typeface="Arial" panose="020B0604020202020204" pitchFamily="34" charset="0"/>
              </a:defRPr>
            </a:lvl1pPr>
          </a:lstStyle>
          <a:p>
            <a:fld id="{4DC61DD4-7DED-4AA4-9E5A-5F7D420479A6}" type="slidenum">
              <a:rPr lang="hu-HU" smtClean="0"/>
              <a:pPr/>
              <a:t>‹#›</a:t>
            </a:fld>
            <a:endParaRPr lang="hu-HU" dirty="0"/>
          </a:p>
        </p:txBody>
      </p:sp>
    </p:spTree>
    <p:extLst>
      <p:ext uri="{BB962C8B-B14F-4D97-AF65-F5344CB8AC3E}">
        <p14:creationId xmlns:p14="http://schemas.microsoft.com/office/powerpoint/2010/main" val="20618569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smtClean="0"/>
              <a:t>Mintacím szerkesztése</a:t>
            </a:r>
            <a:endParaRPr lang="hu-HU"/>
          </a:p>
        </p:txBody>
      </p:sp>
      <p:sp>
        <p:nvSpPr>
          <p:cNvPr id="3" name="Szöveg hely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Tartalom hely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Szöveg hely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Tartalom hely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7" name="Dátum helye 6"/>
          <p:cNvSpPr>
            <a:spLocks noGrp="1"/>
          </p:cNvSpPr>
          <p:nvPr>
            <p:ph type="dt" sz="half" idx="10"/>
          </p:nvPr>
        </p:nvSpPr>
        <p:spPr>
          <a:xfrm>
            <a:off x="1331640" y="6381328"/>
            <a:ext cx="2133600" cy="365125"/>
          </a:xfrm>
          <a:prstGeom prst="rect">
            <a:avLst/>
          </a:prstGeom>
        </p:spPr>
        <p:txBody>
          <a:bodyPr/>
          <a:lstStyle/>
          <a:p>
            <a:endParaRPr lang="hu-HU" dirty="0"/>
          </a:p>
        </p:txBody>
      </p:sp>
      <p:sp>
        <p:nvSpPr>
          <p:cNvPr id="8" name="Élőláb helye 7"/>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9" name="Dia számának helye 8"/>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20510712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Dátum helye 2"/>
          <p:cNvSpPr>
            <a:spLocks noGrp="1"/>
          </p:cNvSpPr>
          <p:nvPr>
            <p:ph type="dt" sz="half" idx="10"/>
          </p:nvPr>
        </p:nvSpPr>
        <p:spPr>
          <a:xfrm>
            <a:off x="1331640" y="6381328"/>
            <a:ext cx="2133600" cy="365125"/>
          </a:xfrm>
          <a:prstGeom prst="rect">
            <a:avLst/>
          </a:prstGeom>
        </p:spPr>
        <p:txBody>
          <a:bodyPr/>
          <a:lstStyle/>
          <a:p>
            <a:endParaRPr lang="hu-HU" dirty="0"/>
          </a:p>
        </p:txBody>
      </p:sp>
      <p:sp>
        <p:nvSpPr>
          <p:cNvPr id="4" name="Élőláb helye 3"/>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5" name="Dia számának helye 4"/>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35628390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a:xfrm>
            <a:off x="1331640" y="6381328"/>
            <a:ext cx="2133600" cy="365125"/>
          </a:xfrm>
          <a:prstGeom prst="rect">
            <a:avLst/>
          </a:prstGeom>
        </p:spPr>
        <p:txBody>
          <a:bodyPr/>
          <a:lstStyle/>
          <a:p>
            <a:endParaRPr lang="hu-HU" dirty="0"/>
          </a:p>
        </p:txBody>
      </p:sp>
      <p:sp>
        <p:nvSpPr>
          <p:cNvPr id="3" name="Élőláb helye 2"/>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4" name="Dia számának helye 3"/>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19851485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0" y="273050"/>
            <a:ext cx="3008313" cy="1162050"/>
          </a:xfrm>
        </p:spPr>
        <p:txBody>
          <a:bodyPr anchor="b"/>
          <a:lstStyle>
            <a:lvl1pPr algn="l">
              <a:defRPr sz="2000" b="1"/>
            </a:lvl1pPr>
          </a:lstStyle>
          <a:p>
            <a:r>
              <a:rPr lang="hu-HU" smtClean="0"/>
              <a:t>Mintacím szerkesztése</a:t>
            </a:r>
            <a:endParaRPr lang="hu-HU"/>
          </a:p>
        </p:txBody>
      </p:sp>
      <p:sp>
        <p:nvSpPr>
          <p:cNvPr id="3" name="Tartalom hely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Szöveg hely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20084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4800600"/>
            <a:ext cx="5486400" cy="566738"/>
          </a:xfrm>
        </p:spPr>
        <p:txBody>
          <a:bodyPr anchor="b"/>
          <a:lstStyle>
            <a:lvl1pPr algn="l">
              <a:defRPr sz="2000" b="1"/>
            </a:lvl1pPr>
          </a:lstStyle>
          <a:p>
            <a:r>
              <a:rPr lang="hu-HU" smtClean="0"/>
              <a:t>Mintacím szerkesztése</a:t>
            </a:r>
            <a:endParaRPr lang="hu-HU"/>
          </a:p>
        </p:txBody>
      </p:sp>
      <p:sp>
        <p:nvSpPr>
          <p:cNvPr id="3" name="Kép hely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dirty="0"/>
          </a:p>
        </p:txBody>
      </p:sp>
      <p:sp>
        <p:nvSpPr>
          <p:cNvPr id="4" name="Szöveg hely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a:xfrm>
            <a:off x="1331640" y="6381328"/>
            <a:ext cx="2133600" cy="365125"/>
          </a:xfrm>
          <a:prstGeom prst="rect">
            <a:avLst/>
          </a:prstGeom>
        </p:spPr>
        <p:txBody>
          <a:bodyPr/>
          <a:lstStyle/>
          <a:p>
            <a:endParaRPr lang="hu-HU" dirty="0"/>
          </a:p>
        </p:txBody>
      </p:sp>
      <p:sp>
        <p:nvSpPr>
          <p:cNvPr id="6" name="Élőláb helye 5"/>
          <p:cNvSpPr>
            <a:spLocks noGrp="1"/>
          </p:cNvSpPr>
          <p:nvPr>
            <p:ph type="ftr" sz="quarter" idx="11"/>
          </p:nvPr>
        </p:nvSpPr>
        <p:spPr>
          <a:xfrm>
            <a:off x="3779912" y="6381328"/>
            <a:ext cx="2895600" cy="365125"/>
          </a:xfrm>
          <a:prstGeom prst="rect">
            <a:avLst/>
          </a:prstGeom>
        </p:spPr>
        <p:txBody>
          <a:bodyPr/>
          <a:lstStyle/>
          <a:p>
            <a:endParaRPr lang="hu-HU" dirty="0"/>
          </a:p>
        </p:txBody>
      </p:sp>
      <p:sp>
        <p:nvSpPr>
          <p:cNvPr id="7" name="Dia számának helye 6"/>
          <p:cNvSpPr>
            <a:spLocks noGrp="1"/>
          </p:cNvSpPr>
          <p:nvPr>
            <p:ph type="sldNum" sz="quarter" idx="12"/>
          </p:nvPr>
        </p:nvSpPr>
        <p:spPr>
          <a:xfrm>
            <a:off x="6876256" y="6381328"/>
            <a:ext cx="2133600" cy="365125"/>
          </a:xfrm>
          <a:prstGeom prst="rect">
            <a:avLst/>
          </a:prstGeom>
        </p:spPr>
        <p:txBody>
          <a:bodyPr/>
          <a:lstStyle/>
          <a:p>
            <a:fld id="{0A7A8524-721D-49D2-8969-764A58761EC2}" type="slidenum">
              <a:rPr lang="hu-HU" smtClean="0"/>
              <a:pPr/>
              <a:t>‹#›</a:t>
            </a:fld>
            <a:endParaRPr lang="hu-HU" dirty="0"/>
          </a:p>
        </p:txBody>
      </p:sp>
    </p:spTree>
    <p:extLst>
      <p:ext uri="{BB962C8B-B14F-4D97-AF65-F5344CB8AC3E}">
        <p14:creationId xmlns:p14="http://schemas.microsoft.com/office/powerpoint/2010/main" val="453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1331640" y="188640"/>
            <a:ext cx="7632848" cy="1143000"/>
          </a:xfrm>
          <a:prstGeom prst="rect">
            <a:avLst/>
          </a:prstGeom>
          <a:solidFill>
            <a:srgbClr val="006600"/>
          </a:solidFill>
        </p:spPr>
        <p:txBody>
          <a:bodyPr vert="horz" lIns="91440" tIns="45720" rIns="91440" bIns="45720" rtlCol="0" anchor="ctr">
            <a:normAutofit/>
          </a:bodyPr>
          <a:lstStyle/>
          <a:p>
            <a:r>
              <a:rPr lang="hu-HU" dirty="0" smtClean="0"/>
              <a:t>Mintacím szerkesztése</a:t>
            </a:r>
            <a:endParaRPr lang="hu-HU" dirty="0"/>
          </a:p>
        </p:txBody>
      </p:sp>
      <p:sp>
        <p:nvSpPr>
          <p:cNvPr id="3" name="Szöveg helye 2"/>
          <p:cNvSpPr>
            <a:spLocks noGrp="1"/>
          </p:cNvSpPr>
          <p:nvPr>
            <p:ph type="body" idx="1"/>
          </p:nvPr>
        </p:nvSpPr>
        <p:spPr>
          <a:xfrm>
            <a:off x="1331640" y="1600200"/>
            <a:ext cx="7632848" cy="5069160"/>
          </a:xfrm>
          <a:prstGeom prst="rect">
            <a:avLst/>
          </a:prstGeom>
        </p:spPr>
        <p:txBody>
          <a:bodyPr vert="horz" lIns="91440" tIns="45720" rIns="91440" bIns="45720" rtlCol="0">
            <a:normAutofit/>
          </a:bodyPr>
          <a:lstStyle/>
          <a:p>
            <a:pPr lvl="0"/>
            <a:r>
              <a:rPr lang="hu-HU" dirty="0" smtClean="0"/>
              <a:t>Mintaszöveg szerkesztése</a:t>
            </a:r>
          </a:p>
          <a:p>
            <a:pPr lvl="1"/>
            <a:r>
              <a:rPr lang="hu-HU" dirty="0" smtClean="0"/>
              <a:t>Második szint</a:t>
            </a:r>
          </a:p>
          <a:p>
            <a:pPr lvl="2"/>
            <a:r>
              <a:rPr lang="hu-HU" dirty="0" smtClean="0"/>
              <a:t>Harmadik szint</a:t>
            </a:r>
          </a:p>
          <a:p>
            <a:pPr lvl="3"/>
            <a:r>
              <a:rPr lang="hu-HU" dirty="0" smtClean="0"/>
              <a:t>Negyedik szint</a:t>
            </a:r>
          </a:p>
          <a:p>
            <a:pPr lvl="4"/>
            <a:r>
              <a:rPr lang="hu-HU" dirty="0" smtClean="0"/>
              <a:t>Ötödik szint</a:t>
            </a:r>
            <a:endParaRPr lang="hu-HU" dirty="0"/>
          </a:p>
        </p:txBody>
      </p:sp>
      <p:pic>
        <p:nvPicPr>
          <p:cNvPr id="6" name="Kép 5"/>
          <p:cNvPicPr>
            <a:picLocks/>
          </p:cNvPicPr>
          <p:nvPr userDrawn="1"/>
        </p:nvPicPr>
        <p:blipFill rotWithShape="1">
          <a:blip r:embed="rId13"/>
          <a:srcRect l="13744" t="56482" r="62796" b="30050"/>
          <a:stretch/>
        </p:blipFill>
        <p:spPr bwMode="auto">
          <a:xfrm rot="16200000">
            <a:off x="-2141763" y="3517436"/>
            <a:ext cx="5482327" cy="1198800"/>
          </a:xfrm>
          <a:prstGeom prst="rect">
            <a:avLst/>
          </a:prstGeom>
          <a:ln>
            <a:noFill/>
          </a:ln>
          <a:extLst>
            <a:ext uri="{53640926-AAD7-44D8-BBD7-CCE9431645EC}">
              <a14:shadowObscured xmlns:a14="http://schemas.microsoft.com/office/drawing/2010/main"/>
            </a:ext>
          </a:extLst>
        </p:spPr>
      </p:pic>
      <p:sp>
        <p:nvSpPr>
          <p:cNvPr id="4" name="Téglalap 3"/>
          <p:cNvSpPr/>
          <p:nvPr userDrawn="1"/>
        </p:nvSpPr>
        <p:spPr>
          <a:xfrm>
            <a:off x="1198802" y="0"/>
            <a:ext cx="36000" cy="685800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5" name="Kép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198801" cy="1375673"/>
          </a:xfrm>
          <a:prstGeom prst="rect">
            <a:avLst/>
          </a:prstGeom>
        </p:spPr>
      </p:pic>
    </p:spTree>
    <p:extLst>
      <p:ext uri="{BB962C8B-B14F-4D97-AF65-F5344CB8AC3E}">
        <p14:creationId xmlns:p14="http://schemas.microsoft.com/office/powerpoint/2010/main" val="152516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6600"/>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00660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660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66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normAutofit/>
          </a:bodyPr>
          <a:lstStyle/>
          <a:p>
            <a:r>
              <a:rPr lang="hu-HU" sz="5800" smtClean="0"/>
              <a:t>Weboldalak</a:t>
            </a:r>
            <a:br>
              <a:rPr lang="hu-HU" sz="5800" smtClean="0"/>
            </a:br>
            <a:r>
              <a:rPr lang="hu-HU" sz="5800" smtClean="0"/>
              <a:t>formázása CSS-ben</a:t>
            </a:r>
            <a:endParaRPr lang="hu-HU" sz="5800" dirty="0"/>
          </a:p>
        </p:txBody>
      </p:sp>
      <p:sp>
        <p:nvSpPr>
          <p:cNvPr id="3" name="Alcím 2"/>
          <p:cNvSpPr>
            <a:spLocks noGrp="1"/>
          </p:cNvSpPr>
          <p:nvPr>
            <p:ph type="subTitle" idx="1"/>
          </p:nvPr>
        </p:nvSpPr>
        <p:spPr>
          <a:xfrm>
            <a:off x="1404000" y="2636912"/>
            <a:ext cx="7560000" cy="3843088"/>
          </a:xfrm>
          <a:noFill/>
        </p:spPr>
        <p:txBody>
          <a:bodyPr>
            <a:normAutofit/>
          </a:bodyPr>
          <a:lstStyle/>
          <a:p>
            <a:r>
              <a:rPr lang="hu-HU"/>
              <a:t>4</a:t>
            </a:r>
            <a:r>
              <a:rPr lang="hu-HU" smtClean="0"/>
              <a:t>.</a:t>
            </a:r>
            <a:br>
              <a:rPr lang="hu-HU" smtClean="0"/>
            </a:br>
            <a:r>
              <a:rPr lang="hu-HU" smtClean="0"/>
              <a:t>Blokkszintű elemek elhelyezése</a:t>
            </a:r>
            <a:endParaRPr lang="hu-HU" dirty="0"/>
          </a:p>
        </p:txBody>
      </p:sp>
    </p:spTree>
    <p:extLst>
      <p:ext uri="{BB962C8B-B14F-4D97-AF65-F5344CB8AC3E}">
        <p14:creationId xmlns:p14="http://schemas.microsoft.com/office/powerpoint/2010/main" val="3611181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p:cNvPicPr>
            <a:picLocks noChangeAspect="1"/>
          </p:cNvPicPr>
          <p:nvPr/>
        </p:nvPicPr>
        <p:blipFill rotWithShape="1">
          <a:blip r:embed="rId2"/>
          <a:srcRect l="24585" t="54617" r="59958" b="12539"/>
          <a:stretch/>
        </p:blipFill>
        <p:spPr bwMode="auto">
          <a:xfrm>
            <a:off x="5652120" y="2592000"/>
            <a:ext cx="3267379" cy="3903609"/>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normAutofit/>
          </a:bodyPr>
          <a:lstStyle/>
          <a:p>
            <a:pPr algn="ctr"/>
            <a:r>
              <a:rPr lang="hu-HU" sz="4400" smtClean="0"/>
              <a:t>A) Statikus pozíció</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position: static;</a:t>
            </a:r>
          </a:p>
          <a:p>
            <a:pPr marL="92075" indent="0">
              <a:spcBef>
                <a:spcPts val="0"/>
              </a:spcBef>
              <a:spcAft>
                <a:spcPts val="600"/>
              </a:spcAft>
              <a:buNone/>
            </a:pPr>
            <a:r>
              <a:rPr lang="hu-HU" i="1" smtClean="0"/>
              <a:t>(statikus, alapértelmezett)</a:t>
            </a:r>
            <a:r>
              <a:rPr lang="hu-HU" smtClean="0"/>
              <a:t/>
            </a:r>
            <a:br>
              <a:rPr lang="hu-HU" smtClean="0"/>
            </a:br>
            <a:r>
              <a:rPr lang="hu-HU" smtClean="0"/>
              <a:t>Az elem a normál</a:t>
            </a:r>
            <a:br>
              <a:rPr lang="hu-HU" smtClean="0"/>
            </a:br>
            <a:r>
              <a:rPr lang="hu-HU" smtClean="0"/>
              <a:t>szövegfolyamban az</a:t>
            </a:r>
            <a:br>
              <a:rPr lang="hu-HU" smtClean="0"/>
            </a:br>
            <a:r>
              <a:rPr lang="hu-HU" smtClean="0"/>
              <a:t>eredeti </a:t>
            </a:r>
            <a:r>
              <a:rPr lang="hu-HU" b="1" i="1" smtClean="0"/>
              <a:t>helyén marad</a:t>
            </a:r>
            <a:r>
              <a:rPr lang="hu-HU" smtClean="0"/>
              <a:t>,</a:t>
            </a:r>
            <a:br>
              <a:rPr lang="hu-HU" smtClean="0"/>
            </a:br>
            <a:r>
              <a:rPr lang="hu-HU" smtClean="0"/>
              <a:t>ezért az új helyzetet</a:t>
            </a:r>
            <a:br>
              <a:rPr lang="hu-HU" smtClean="0"/>
            </a:br>
            <a:r>
              <a:rPr lang="hu-HU" smtClean="0"/>
              <a:t>definiáló tulajdonságok</a:t>
            </a:r>
            <a:br>
              <a:rPr lang="hu-HU" smtClean="0"/>
            </a:br>
            <a:r>
              <a:rPr lang="hu-HU" smtClean="0"/>
              <a:t>nem használhatók.</a:t>
            </a:r>
          </a:p>
          <a:p>
            <a:pPr marL="92075" indent="0">
              <a:spcBef>
                <a:spcPts val="0"/>
              </a:spcBef>
              <a:buNone/>
            </a:pPr>
            <a:r>
              <a:rPr lang="hu-HU" b="1" i="1" smtClean="0"/>
              <a:t>helyzetét a kódban</a:t>
            </a:r>
            <a:br>
              <a:rPr lang="hu-HU" b="1" i="1" smtClean="0"/>
            </a:br>
            <a:r>
              <a:rPr lang="hu-HU" b="1" i="1" smtClean="0"/>
              <a:t>definiált helye</a:t>
            </a:r>
            <a:br>
              <a:rPr lang="hu-HU" b="1" i="1" smtClean="0"/>
            </a:br>
            <a:r>
              <a:rPr lang="hu-HU" b="1" i="1" smtClean="0"/>
              <a:t>határozza meg</a:t>
            </a:r>
          </a:p>
        </p:txBody>
      </p:sp>
      <p:sp>
        <p:nvSpPr>
          <p:cNvPr id="4" name="Dia számának helye 3"/>
          <p:cNvSpPr>
            <a:spLocks noGrp="1"/>
          </p:cNvSpPr>
          <p:nvPr>
            <p:ph type="sldNum" sz="quarter" idx="12"/>
          </p:nvPr>
        </p:nvSpPr>
        <p:spPr/>
        <p:txBody>
          <a:bodyPr/>
          <a:lstStyle/>
          <a:p>
            <a:fld id="{4DC61DD4-7DED-4AA4-9E5A-5F7D420479A6}" type="slidenum">
              <a:rPr lang="hu-HU" smtClean="0"/>
              <a:pPr/>
              <a:t>10</a:t>
            </a:fld>
            <a:endParaRPr lang="hu-HU" dirty="0"/>
          </a:p>
        </p:txBody>
      </p:sp>
    </p:spTree>
    <p:extLst>
      <p:ext uri="{BB962C8B-B14F-4D97-AF65-F5344CB8AC3E}">
        <p14:creationId xmlns:p14="http://schemas.microsoft.com/office/powerpoint/2010/main" val="1692945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B) Relatív pozíció</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position: relative;</a:t>
            </a:r>
          </a:p>
          <a:p>
            <a:pPr marL="0" indent="0">
              <a:spcBef>
                <a:spcPts val="0"/>
              </a:spcBef>
              <a:spcAft>
                <a:spcPts val="1200"/>
              </a:spcAft>
              <a:buNone/>
            </a:pPr>
            <a:r>
              <a:rPr lang="hu-HU" i="1" smtClean="0"/>
              <a:t>(relatív, viszonyított, viszonylagos)</a:t>
            </a:r>
            <a:br>
              <a:rPr lang="hu-HU" i="1" smtClean="0"/>
            </a:br>
            <a:r>
              <a:rPr lang="hu-HU" smtClean="0"/>
              <a:t>az elem továbbra is a normál szövegfolyam-ban helyezkedik el, de </a:t>
            </a:r>
            <a:r>
              <a:rPr lang="hu-HU" b="1" i="1" smtClean="0"/>
              <a:t>az alapértelmezett statikus helyzetétől vízszintes és/vagy függőleges irányba el van tolva</a:t>
            </a:r>
            <a:r>
              <a:rPr lang="hu-HU" smtClean="0"/>
              <a:t> a 4 tulaj-donságérték valamilyen nagyságával</a:t>
            </a:r>
          </a:p>
          <a:p>
            <a:pPr marL="0" indent="0">
              <a:spcBef>
                <a:spcPts val="0"/>
              </a:spcBef>
              <a:spcAft>
                <a:spcPts val="1200"/>
              </a:spcAft>
              <a:buNone/>
            </a:pPr>
            <a:r>
              <a:rPr lang="hu-HU" u="sng" smtClean="0"/>
              <a:t>Fontos</a:t>
            </a:r>
            <a:r>
              <a:rPr lang="hu-HU" smtClean="0"/>
              <a:t>: az eltolt elem "eredeti helye" üresen marad, az eltolás a környezetére nincs hatással</a:t>
            </a:r>
          </a:p>
        </p:txBody>
      </p:sp>
      <p:sp>
        <p:nvSpPr>
          <p:cNvPr id="4" name="Dia számának helye 3"/>
          <p:cNvSpPr>
            <a:spLocks noGrp="1"/>
          </p:cNvSpPr>
          <p:nvPr>
            <p:ph type="sldNum" sz="quarter" idx="12"/>
          </p:nvPr>
        </p:nvSpPr>
        <p:spPr/>
        <p:txBody>
          <a:bodyPr/>
          <a:lstStyle/>
          <a:p>
            <a:fld id="{4DC61DD4-7DED-4AA4-9E5A-5F7D420479A6}" type="slidenum">
              <a:rPr lang="hu-HU" smtClean="0"/>
              <a:pPr/>
              <a:t>11</a:t>
            </a:fld>
            <a:endParaRPr lang="hu-HU" dirty="0"/>
          </a:p>
        </p:txBody>
      </p:sp>
    </p:spTree>
    <p:extLst>
      <p:ext uri="{BB962C8B-B14F-4D97-AF65-F5344CB8AC3E}">
        <p14:creationId xmlns:p14="http://schemas.microsoft.com/office/powerpoint/2010/main" val="1908072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B) Relatív </a:t>
            </a:r>
            <a:r>
              <a:rPr lang="hu-HU" sz="4400" smtClean="0"/>
              <a:t>pozíció (folyt)</a:t>
            </a:r>
            <a:endParaRPr lang="hu-HU" sz="4400"/>
          </a:p>
        </p:txBody>
      </p:sp>
      <p:sp>
        <p:nvSpPr>
          <p:cNvPr id="3" name="Tartalom helye 2"/>
          <p:cNvSpPr>
            <a:spLocks noGrp="1"/>
          </p:cNvSpPr>
          <p:nvPr>
            <p:ph idx="1"/>
          </p:nvPr>
        </p:nvSpPr>
        <p:spPr/>
        <p:txBody>
          <a:bodyPr>
            <a:normAutofit/>
          </a:bodyPr>
          <a:lstStyle/>
          <a:p>
            <a:pPr marL="0" indent="0">
              <a:spcBef>
                <a:spcPts val="0"/>
              </a:spcBef>
              <a:spcAft>
                <a:spcPts val="3600"/>
              </a:spcAft>
              <a:buNone/>
            </a:pPr>
            <a:r>
              <a:rPr lang="hu-HU" smtClean="0"/>
              <a:t>A HTML elemet eltoltunk</a:t>
            </a:r>
            <a:br>
              <a:rPr lang="hu-HU" smtClean="0"/>
            </a:br>
            <a:r>
              <a:rPr lang="hu-HU" smtClean="0"/>
              <a:t>az eredeti helyzetéhez</a:t>
            </a:r>
            <a:br>
              <a:rPr lang="hu-HU" smtClean="0"/>
            </a:br>
            <a:r>
              <a:rPr lang="hu-HU" smtClean="0"/>
              <a:t>képest, de az továbbra</a:t>
            </a:r>
            <a:br>
              <a:rPr lang="hu-HU" smtClean="0"/>
            </a:br>
            <a:r>
              <a:rPr lang="hu-HU" smtClean="0"/>
              <a:t>is a szövegfolyamban</a:t>
            </a:r>
            <a:br>
              <a:rPr lang="hu-HU" smtClean="0"/>
            </a:br>
            <a:r>
              <a:rPr lang="hu-HU" smtClean="0"/>
              <a:t>marad.</a:t>
            </a:r>
          </a:p>
          <a:p>
            <a:pPr marL="0" indent="0">
              <a:spcBef>
                <a:spcPts val="0"/>
              </a:spcBef>
              <a:spcAft>
                <a:spcPts val="1800"/>
              </a:spcAft>
              <a:buNone/>
            </a:pPr>
            <a:r>
              <a:rPr lang="hu-HU" b="1" i="1" smtClean="0"/>
              <a:t>Az </a:t>
            </a:r>
            <a:r>
              <a:rPr lang="hu-HU" b="1" i="1"/>
              <a:t>elmozdított </a:t>
            </a:r>
            <a:r>
              <a:rPr lang="hu-HU" b="1" i="1" smtClean="0"/>
              <a:t>HTML-</a:t>
            </a:r>
            <a:br>
              <a:rPr lang="hu-HU" b="1" i="1" smtClean="0"/>
            </a:br>
            <a:r>
              <a:rPr lang="hu-HU" b="1" i="1" smtClean="0"/>
              <a:t>elemek </a:t>
            </a:r>
            <a:r>
              <a:rPr lang="hu-HU" b="1" i="1"/>
              <a:t>már </a:t>
            </a:r>
            <a:r>
              <a:rPr lang="hu-HU" b="1" i="1" smtClean="0"/>
              <a:t>kilóghatnak</a:t>
            </a:r>
            <a:br>
              <a:rPr lang="hu-HU" b="1" i="1" smtClean="0"/>
            </a:br>
            <a:r>
              <a:rPr lang="hu-HU" b="1" i="1" smtClean="0"/>
              <a:t>vagy </a:t>
            </a:r>
            <a:r>
              <a:rPr lang="hu-HU" b="1" i="1"/>
              <a:t>akár teljes </a:t>
            </a:r>
            <a:r>
              <a:rPr lang="hu-HU" b="1" i="1" smtClean="0"/>
              <a:t>egészé-</a:t>
            </a:r>
            <a:br>
              <a:rPr lang="hu-HU" b="1" i="1" smtClean="0"/>
            </a:br>
            <a:r>
              <a:rPr lang="hu-HU" b="1" i="1" smtClean="0"/>
              <a:t>ben kikerülhetnek </a:t>
            </a:r>
            <a:r>
              <a:rPr lang="hu-HU" b="1" i="1"/>
              <a:t>tárolóelemük </a:t>
            </a:r>
            <a:r>
              <a:rPr lang="hu-HU" b="1" i="1" smtClean="0"/>
              <a:t>területéről</a:t>
            </a:r>
            <a:r>
              <a:rPr lang="hu-HU" b="1" i="1"/>
              <a:t> </a:t>
            </a:r>
            <a:r>
              <a:rPr lang="hu-HU" b="1" i="1" smtClean="0"/>
              <a:t>és takarhatnak más elemeket.</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12</a:t>
            </a:fld>
            <a:endParaRPr lang="hu-HU" dirty="0"/>
          </a:p>
        </p:txBody>
      </p:sp>
      <p:pic>
        <p:nvPicPr>
          <p:cNvPr id="5" name="Kép 4"/>
          <p:cNvPicPr>
            <a:picLocks noChangeAspect="1"/>
          </p:cNvPicPr>
          <p:nvPr/>
        </p:nvPicPr>
        <p:blipFill rotWithShape="1">
          <a:blip r:embed="rId2"/>
          <a:srcRect l="46058" t="30076" r="37448" b="37080"/>
          <a:stretch/>
        </p:blipFill>
        <p:spPr bwMode="auto">
          <a:xfrm>
            <a:off x="5904000" y="1512000"/>
            <a:ext cx="3240000" cy="3627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8874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C</a:t>
            </a:r>
            <a:r>
              <a:rPr lang="hu-HU" sz="4400" smtClean="0"/>
              <a:t>) Abszolút pozíció</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position: absolute;</a:t>
            </a:r>
          </a:p>
          <a:p>
            <a:pPr marL="0" indent="0">
              <a:spcBef>
                <a:spcPts val="0"/>
              </a:spcBef>
              <a:spcAft>
                <a:spcPts val="1800"/>
              </a:spcAft>
              <a:buNone/>
            </a:pPr>
            <a:r>
              <a:rPr lang="hu-HU" i="1" smtClean="0"/>
              <a:t>(abszolút, független)</a:t>
            </a:r>
            <a:r>
              <a:rPr lang="hu-HU" smtClean="0"/>
              <a:t/>
            </a:r>
            <a:br>
              <a:rPr lang="hu-HU" smtClean="0"/>
            </a:br>
            <a:r>
              <a:rPr lang="hu-HU" smtClean="0"/>
              <a:t>az elem helyzete </a:t>
            </a:r>
            <a:r>
              <a:rPr lang="hu-HU" b="1" i="1" smtClean="0"/>
              <a:t>a tárolótömbjéhez képest van meghatározva </a:t>
            </a:r>
            <a:r>
              <a:rPr lang="hu-HU" smtClean="0"/>
              <a:t>a 4 tulajdonságérték valamilyen nagyságával pozicionálva</a:t>
            </a:r>
          </a:p>
          <a:p>
            <a:pPr marL="0" indent="0">
              <a:spcBef>
                <a:spcPts val="0"/>
              </a:spcBef>
              <a:spcAft>
                <a:spcPts val="1200"/>
              </a:spcAft>
              <a:buNone/>
            </a:pPr>
            <a:r>
              <a:rPr lang="hu-HU" u="sng" smtClean="0"/>
              <a:t>Fontos</a:t>
            </a:r>
            <a:r>
              <a:rPr lang="hu-HU" smtClean="0"/>
              <a:t>: a </a:t>
            </a:r>
            <a:r>
              <a:rPr lang="hu-HU" b="1" i="1" smtClean="0"/>
              <a:t>tárolóelem</a:t>
            </a:r>
            <a:r>
              <a:rPr lang="hu-HU" smtClean="0"/>
              <a:t> lehet egy </a:t>
            </a:r>
            <a:r>
              <a:rPr lang="hu-HU" b="1" i="1" smtClean="0"/>
              <a:t>másik elem </a:t>
            </a:r>
            <a:r>
              <a:rPr lang="hu-HU" smtClean="0"/>
              <a:t>(amely </a:t>
            </a:r>
            <a:r>
              <a:rPr lang="hu-HU" i="1" smtClean="0"/>
              <a:t>maga is relatív vagy abszolút módon van pozicionálva</a:t>
            </a:r>
            <a:r>
              <a:rPr lang="hu-HU" smtClean="0"/>
              <a:t>)  vagy a </a:t>
            </a:r>
            <a:r>
              <a:rPr lang="hu-HU" b="1" i="1" smtClean="0"/>
              <a:t>kezdeti tároló-tömb </a:t>
            </a:r>
            <a:r>
              <a:rPr lang="hu-HU" smtClean="0"/>
              <a:t>(body, html), illetve </a:t>
            </a:r>
            <a:r>
              <a:rPr lang="hu-HU" i="1" smtClean="0"/>
              <a:t>a szövegfolyamban bárhová elhelyezhető a HTML-kódolás</a:t>
            </a:r>
          </a:p>
        </p:txBody>
      </p:sp>
      <p:sp>
        <p:nvSpPr>
          <p:cNvPr id="4" name="Dia számának helye 3"/>
          <p:cNvSpPr>
            <a:spLocks noGrp="1"/>
          </p:cNvSpPr>
          <p:nvPr>
            <p:ph type="sldNum" sz="quarter" idx="12"/>
          </p:nvPr>
        </p:nvSpPr>
        <p:spPr/>
        <p:txBody>
          <a:bodyPr/>
          <a:lstStyle/>
          <a:p>
            <a:fld id="{4DC61DD4-7DED-4AA4-9E5A-5F7D420479A6}" type="slidenum">
              <a:rPr lang="hu-HU" smtClean="0"/>
              <a:pPr/>
              <a:t>13</a:t>
            </a:fld>
            <a:endParaRPr lang="hu-HU" dirty="0"/>
          </a:p>
        </p:txBody>
      </p:sp>
    </p:spTree>
    <p:extLst>
      <p:ext uri="{BB962C8B-B14F-4D97-AF65-F5344CB8AC3E}">
        <p14:creationId xmlns:p14="http://schemas.microsoft.com/office/powerpoint/2010/main" val="4290536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C) Abszolút </a:t>
            </a:r>
            <a:r>
              <a:rPr lang="hu-HU" sz="4400" smtClean="0"/>
              <a:t>pozíció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14</a:t>
            </a:fld>
            <a:endParaRPr lang="hu-HU" dirty="0"/>
          </a:p>
        </p:txBody>
      </p:sp>
      <p:pic>
        <p:nvPicPr>
          <p:cNvPr id="7" name="Kép 6"/>
          <p:cNvPicPr>
            <a:picLocks noChangeAspect="1"/>
          </p:cNvPicPr>
          <p:nvPr/>
        </p:nvPicPr>
        <p:blipFill rotWithShape="1">
          <a:blip r:embed="rId2"/>
          <a:srcRect l="24585" t="35058" r="59025" b="31360"/>
          <a:stretch/>
        </p:blipFill>
        <p:spPr bwMode="auto">
          <a:xfrm>
            <a:off x="1620003" y="3276000"/>
            <a:ext cx="3064330" cy="3528000"/>
          </a:xfrm>
          <a:prstGeom prst="rect">
            <a:avLst/>
          </a:prstGeom>
          <a:ln>
            <a:noFill/>
          </a:ln>
          <a:extLst>
            <a:ext uri="{53640926-AAD7-44D8-BBD7-CCE9431645EC}">
              <a14:shadowObscured xmlns:a14="http://schemas.microsoft.com/office/drawing/2010/main"/>
            </a:ext>
          </a:extLst>
        </p:spPr>
      </p:pic>
      <p:pic>
        <p:nvPicPr>
          <p:cNvPr id="8" name="Kép 7"/>
          <p:cNvPicPr>
            <a:picLocks noChangeAspect="1"/>
          </p:cNvPicPr>
          <p:nvPr/>
        </p:nvPicPr>
        <p:blipFill rotWithShape="1">
          <a:blip r:embed="rId3"/>
          <a:srcRect l="49585" t="45576" r="34233" b="20842"/>
          <a:stretch/>
        </p:blipFill>
        <p:spPr bwMode="auto">
          <a:xfrm>
            <a:off x="5544000" y="3312000"/>
            <a:ext cx="3025178" cy="3528000"/>
          </a:xfrm>
          <a:prstGeom prst="rect">
            <a:avLst/>
          </a:prstGeom>
          <a:ln>
            <a:noFill/>
          </a:ln>
          <a:extLst>
            <a:ext uri="{53640926-AAD7-44D8-BBD7-CCE9431645EC}">
              <a14:shadowObscured xmlns:a14="http://schemas.microsoft.com/office/drawing/2010/main"/>
            </a:ext>
          </a:extLst>
        </p:spPr>
      </p:pic>
      <p:sp>
        <p:nvSpPr>
          <p:cNvPr id="10" name="Szövegdoboz 9"/>
          <p:cNvSpPr txBox="1"/>
          <p:nvPr/>
        </p:nvSpPr>
        <p:spPr>
          <a:xfrm>
            <a:off x="1332000" y="1368000"/>
            <a:ext cx="4068000" cy="1938992"/>
          </a:xfrm>
          <a:prstGeom prst="rect">
            <a:avLst/>
          </a:prstGeom>
          <a:noFill/>
        </p:spPr>
        <p:txBody>
          <a:bodyPr wrap="square" rtlCol="0">
            <a:spAutoFit/>
          </a:bodyPr>
          <a:lstStyle/>
          <a:p>
            <a:pPr algn="ctr"/>
            <a:r>
              <a:rPr lang="hu-HU" sz="2400" b="1" smtClean="0">
                <a:solidFill>
                  <a:srgbClr val="006600"/>
                </a:solidFill>
                <a:latin typeface="Arial" panose="020B0604020202020204" pitchFamily="34" charset="0"/>
                <a:cs typeface="Arial" panose="020B0604020202020204" pitchFamily="34" charset="0"/>
              </a:rPr>
              <a:t>a tárolótömb </a:t>
            </a:r>
            <a:r>
              <a:rPr lang="hu-HU" sz="2400" smtClean="0">
                <a:solidFill>
                  <a:srgbClr val="006600"/>
                </a:solidFill>
                <a:latin typeface="Arial" panose="020B0604020202020204" pitchFamily="34" charset="0"/>
                <a:cs typeface="Arial" panose="020B0604020202020204" pitchFamily="34" charset="0"/>
              </a:rPr>
              <a:t/>
            </a:r>
            <a:br>
              <a:rPr lang="hu-HU" sz="2400" smtClean="0">
                <a:solidFill>
                  <a:srgbClr val="006600"/>
                </a:solidFill>
                <a:latin typeface="Arial" panose="020B0604020202020204" pitchFamily="34" charset="0"/>
                <a:cs typeface="Arial" panose="020B0604020202020204" pitchFamily="34" charset="0"/>
              </a:rPr>
            </a:br>
            <a:r>
              <a:rPr lang="hu-HU" sz="2400" b="1" smtClean="0">
                <a:solidFill>
                  <a:srgbClr val="006600"/>
                </a:solidFill>
                <a:latin typeface="Arial" panose="020B0604020202020204" pitchFamily="34" charset="0"/>
                <a:cs typeface="Arial" panose="020B0604020202020204" pitchFamily="34" charset="0"/>
              </a:rPr>
              <a:t>NEM RELATÍV </a:t>
            </a:r>
            <a:r>
              <a:rPr lang="hu-HU" sz="2400" smtClean="0">
                <a:solidFill>
                  <a:srgbClr val="006600"/>
                </a:solidFill>
                <a:latin typeface="Arial" panose="020B0604020202020204" pitchFamily="34" charset="0"/>
                <a:cs typeface="Arial" panose="020B0604020202020204" pitchFamily="34" charset="0"/>
              </a:rPr>
              <a:t>helyzetmegadású,</a:t>
            </a:r>
            <a:br>
              <a:rPr lang="hu-HU" sz="2400" smtClean="0">
                <a:solidFill>
                  <a:srgbClr val="006600"/>
                </a:solidFill>
                <a:latin typeface="Arial" panose="020B0604020202020204" pitchFamily="34" charset="0"/>
                <a:cs typeface="Arial" panose="020B0604020202020204" pitchFamily="34" charset="0"/>
              </a:rPr>
            </a:br>
            <a:r>
              <a:rPr lang="hu-HU" sz="2400" smtClean="0">
                <a:solidFill>
                  <a:srgbClr val="006600"/>
                </a:solidFill>
                <a:latin typeface="Arial" panose="020B0604020202020204" pitchFamily="34" charset="0"/>
                <a:cs typeface="Arial" panose="020B0604020202020204" pitchFamily="34" charset="0"/>
              </a:rPr>
              <a:t>ezért a beágyazott elemet</a:t>
            </a:r>
            <a:br>
              <a:rPr lang="hu-HU" sz="2400" smtClean="0">
                <a:solidFill>
                  <a:srgbClr val="006600"/>
                </a:solidFill>
                <a:latin typeface="Arial" panose="020B0604020202020204" pitchFamily="34" charset="0"/>
                <a:cs typeface="Arial" panose="020B0604020202020204" pitchFamily="34" charset="0"/>
              </a:rPr>
            </a:br>
            <a:r>
              <a:rPr lang="hu-HU" sz="2400" smtClean="0">
                <a:solidFill>
                  <a:srgbClr val="006600"/>
                </a:solidFill>
                <a:latin typeface="Arial" panose="020B0604020202020204" pitchFamily="34" charset="0"/>
                <a:cs typeface="Arial" panose="020B0604020202020204" pitchFamily="34" charset="0"/>
              </a:rPr>
              <a:t>a &lt;body&gt;-hoz igazítja </a:t>
            </a:r>
            <a:endParaRPr lang="hu-HU" sz="2400">
              <a:solidFill>
                <a:srgbClr val="006600"/>
              </a:solidFill>
              <a:latin typeface="Arial" panose="020B0604020202020204" pitchFamily="34" charset="0"/>
              <a:cs typeface="Arial" panose="020B0604020202020204" pitchFamily="34" charset="0"/>
            </a:endParaRPr>
          </a:p>
        </p:txBody>
      </p:sp>
      <p:sp>
        <p:nvSpPr>
          <p:cNvPr id="11" name="Szövegdoboz 10"/>
          <p:cNvSpPr txBox="1"/>
          <p:nvPr/>
        </p:nvSpPr>
        <p:spPr>
          <a:xfrm>
            <a:off x="5220072" y="1368000"/>
            <a:ext cx="3744336" cy="1569660"/>
          </a:xfrm>
          <a:prstGeom prst="rect">
            <a:avLst/>
          </a:prstGeom>
          <a:noFill/>
        </p:spPr>
        <p:txBody>
          <a:bodyPr wrap="square" rtlCol="0">
            <a:spAutoFit/>
          </a:bodyPr>
          <a:lstStyle/>
          <a:p>
            <a:pPr algn="ctr"/>
            <a:r>
              <a:rPr lang="hu-HU" sz="2400" b="1" smtClean="0">
                <a:solidFill>
                  <a:srgbClr val="006600"/>
                </a:solidFill>
                <a:latin typeface="Arial" panose="020B0604020202020204" pitchFamily="34" charset="0"/>
                <a:cs typeface="Arial" panose="020B0604020202020204" pitchFamily="34" charset="0"/>
              </a:rPr>
              <a:t>a tárolótömb RELATÍV</a:t>
            </a:r>
            <a:r>
              <a:rPr lang="hu-HU" sz="2400" smtClean="0">
                <a:solidFill>
                  <a:srgbClr val="006600"/>
                </a:solidFill>
                <a:latin typeface="Arial" panose="020B0604020202020204" pitchFamily="34" charset="0"/>
                <a:cs typeface="Arial" panose="020B0604020202020204" pitchFamily="34" charset="0"/>
              </a:rPr>
              <a:t> helyzetmegadású, ezért</a:t>
            </a:r>
            <a:br>
              <a:rPr lang="hu-HU" sz="2400" smtClean="0">
                <a:solidFill>
                  <a:srgbClr val="006600"/>
                </a:solidFill>
                <a:latin typeface="Arial" panose="020B0604020202020204" pitchFamily="34" charset="0"/>
                <a:cs typeface="Arial" panose="020B0604020202020204" pitchFamily="34" charset="0"/>
              </a:rPr>
            </a:br>
            <a:r>
              <a:rPr lang="hu-HU" sz="2400" smtClean="0">
                <a:solidFill>
                  <a:srgbClr val="006600"/>
                </a:solidFill>
                <a:latin typeface="Arial" panose="020B0604020202020204" pitchFamily="34" charset="0"/>
                <a:cs typeface="Arial" panose="020B0604020202020204" pitchFamily="34" charset="0"/>
              </a:rPr>
              <a:t>a beágyazott elemet</a:t>
            </a:r>
            <a:br>
              <a:rPr lang="hu-HU" sz="2400" smtClean="0">
                <a:solidFill>
                  <a:srgbClr val="006600"/>
                </a:solidFill>
                <a:latin typeface="Arial" panose="020B0604020202020204" pitchFamily="34" charset="0"/>
                <a:cs typeface="Arial" panose="020B0604020202020204" pitchFamily="34" charset="0"/>
              </a:rPr>
            </a:br>
            <a:r>
              <a:rPr lang="hu-HU" sz="2400" smtClean="0">
                <a:solidFill>
                  <a:srgbClr val="006600"/>
                </a:solidFill>
                <a:latin typeface="Arial" panose="020B0604020202020204" pitchFamily="34" charset="0"/>
                <a:cs typeface="Arial" panose="020B0604020202020204" pitchFamily="34" charset="0"/>
              </a:rPr>
              <a:t>a tárolótömbhöz igazítja   </a:t>
            </a:r>
            <a:endParaRPr lang="hu-HU" sz="2400">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96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C</a:t>
            </a:r>
            <a:r>
              <a:rPr lang="hu-HU" sz="4400" smtClean="0"/>
              <a:t>) Abszolút pozíció (folyt)</a:t>
            </a:r>
            <a:endParaRPr lang="hu-HU" sz="4400"/>
          </a:p>
        </p:txBody>
      </p:sp>
      <p:sp>
        <p:nvSpPr>
          <p:cNvPr id="3" name="Tartalom helye 2"/>
          <p:cNvSpPr>
            <a:spLocks noGrp="1"/>
          </p:cNvSpPr>
          <p:nvPr>
            <p:ph idx="1"/>
          </p:nvPr>
        </p:nvSpPr>
        <p:spPr>
          <a:xfrm>
            <a:off x="1331640" y="1556792"/>
            <a:ext cx="7812360" cy="5301208"/>
          </a:xfrm>
        </p:spPr>
        <p:txBody>
          <a:bodyPr>
            <a:normAutofit/>
          </a:bodyPr>
          <a:lstStyle/>
          <a:p>
            <a:pPr marL="0" indent="0">
              <a:spcBef>
                <a:spcPts val="0"/>
              </a:spcBef>
              <a:spcAft>
                <a:spcPts val="1800"/>
              </a:spcAft>
              <a:buNone/>
            </a:pPr>
            <a:r>
              <a:rPr lang="hu-HU" b="1" i="1"/>
              <a:t>A </a:t>
            </a:r>
            <a:r>
              <a:rPr lang="hu-HU" b="1" i="1" smtClean="0"/>
              <a:t>HTML-elem </a:t>
            </a:r>
            <a:r>
              <a:rPr lang="hu-HU" b="1" i="1"/>
              <a:t>helyzete teljesen független a </a:t>
            </a:r>
            <a:r>
              <a:rPr lang="hu-HU" b="1" i="1" smtClean="0"/>
              <a:t>szövegfolyamtól!</a:t>
            </a:r>
            <a:endParaRPr lang="hu-HU" smtClean="0"/>
          </a:p>
          <a:p>
            <a:pPr marL="0" indent="0">
              <a:spcBef>
                <a:spcPts val="0"/>
              </a:spcBef>
              <a:spcAft>
                <a:spcPts val="1800"/>
              </a:spcAft>
              <a:buNone/>
            </a:pPr>
            <a:r>
              <a:rPr lang="hu-HU" smtClean="0"/>
              <a:t>Helyzetét </a:t>
            </a:r>
            <a:r>
              <a:rPr lang="hu-HU"/>
              <a:t>azon tárolótömbjéhez viszonyítva adhatjuk meg, amely </a:t>
            </a:r>
            <a:r>
              <a:rPr lang="hu-HU" b="1" i="1"/>
              <a:t>a dokumentumfán az utolsó relatív helyzetmegadású őse az </a:t>
            </a:r>
            <a:r>
              <a:rPr lang="hu-HU" b="1" i="1" smtClean="0"/>
              <a:t>elemnek</a:t>
            </a:r>
            <a:r>
              <a:rPr lang="hu-HU" smtClean="0"/>
              <a:t>.</a:t>
            </a:r>
          </a:p>
          <a:p>
            <a:pPr marL="0" indent="0">
              <a:spcBef>
                <a:spcPts val="0"/>
              </a:spcBef>
              <a:spcAft>
                <a:spcPts val="1800"/>
              </a:spcAft>
              <a:buNone/>
            </a:pPr>
            <a:r>
              <a:rPr lang="hu-HU" smtClean="0"/>
              <a:t>Ha </a:t>
            </a:r>
            <a:r>
              <a:rPr lang="hu-HU"/>
              <a:t>ilyen </a:t>
            </a:r>
            <a:r>
              <a:rPr lang="hu-HU" smtClean="0"/>
              <a:t>nincs, akkor </a:t>
            </a:r>
            <a:r>
              <a:rPr lang="hu-HU"/>
              <a:t>a body elemhez </a:t>
            </a:r>
            <a:r>
              <a:rPr lang="hu-HU" smtClean="0"/>
              <a:t>képest történik a pozicionálás.</a:t>
            </a:r>
          </a:p>
          <a:p>
            <a:pPr marL="0" indent="0">
              <a:spcBef>
                <a:spcPts val="0"/>
              </a:spcBef>
              <a:buNone/>
            </a:pPr>
            <a:r>
              <a:rPr lang="hu-HU" b="1" i="1" smtClean="0"/>
              <a:t>Az elem eredeti helye nem marad üresen!</a:t>
            </a:r>
            <a:endParaRPr lang="hu-HU" b="1"/>
          </a:p>
        </p:txBody>
      </p:sp>
      <p:sp>
        <p:nvSpPr>
          <p:cNvPr id="4" name="Dia számának helye 3"/>
          <p:cNvSpPr>
            <a:spLocks noGrp="1"/>
          </p:cNvSpPr>
          <p:nvPr>
            <p:ph type="sldNum" sz="quarter" idx="12"/>
          </p:nvPr>
        </p:nvSpPr>
        <p:spPr/>
        <p:txBody>
          <a:bodyPr/>
          <a:lstStyle/>
          <a:p>
            <a:fld id="{4DC61DD4-7DED-4AA4-9E5A-5F7D420479A6}" type="slidenum">
              <a:rPr lang="hu-HU" smtClean="0"/>
              <a:pPr/>
              <a:t>15</a:t>
            </a:fld>
            <a:endParaRPr lang="hu-HU" dirty="0"/>
          </a:p>
        </p:txBody>
      </p:sp>
    </p:spTree>
    <p:extLst>
      <p:ext uri="{BB962C8B-B14F-4D97-AF65-F5344CB8AC3E}">
        <p14:creationId xmlns:p14="http://schemas.microsoft.com/office/powerpoint/2010/main" val="760492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D) Rögzített pozíció</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position: fixed;</a:t>
            </a:r>
          </a:p>
          <a:p>
            <a:pPr marL="0" indent="0">
              <a:spcBef>
                <a:spcPts val="0"/>
              </a:spcBef>
              <a:buNone/>
            </a:pPr>
            <a:r>
              <a:rPr lang="hu-HU" i="1" smtClean="0"/>
              <a:t>(rögzített, nézetablakhoz viszonyított)</a:t>
            </a:r>
            <a:br>
              <a:rPr lang="hu-HU" i="1" smtClean="0"/>
            </a:br>
            <a:r>
              <a:rPr lang="hu-HU" smtClean="0"/>
              <a:t>az adott elem </a:t>
            </a:r>
            <a:r>
              <a:rPr lang="hu-HU" b="1" i="1" smtClean="0"/>
              <a:t>mindig ugyanazon a helyen marad</a:t>
            </a:r>
            <a:r>
              <a:rPr lang="hu-HU" smtClean="0"/>
              <a:t>, még akkor is, ha az oldalt gördítjük</a:t>
            </a:r>
          </a:p>
          <a:p>
            <a:pPr marL="0" indent="0">
              <a:spcBef>
                <a:spcPts val="2400"/>
              </a:spcBef>
              <a:spcAft>
                <a:spcPts val="2400"/>
              </a:spcAft>
              <a:buNone/>
            </a:pPr>
            <a:r>
              <a:rPr lang="hu-HU" smtClean="0"/>
              <a:t>A </a:t>
            </a:r>
            <a:r>
              <a:rPr lang="hu-HU"/>
              <a:t>böngészőablak látható részéhez </a:t>
            </a:r>
            <a:r>
              <a:rPr lang="hu-HU" smtClean="0"/>
              <a:t>rögzített</a:t>
            </a:r>
            <a:br>
              <a:rPr lang="hu-HU" smtClean="0"/>
            </a:br>
            <a:r>
              <a:rPr lang="hu-HU" smtClean="0"/>
              <a:t>a HTML-elem, </a:t>
            </a:r>
            <a:r>
              <a:rPr lang="hu-HU"/>
              <a:t>és így mindig látható marad</a:t>
            </a:r>
            <a:r>
              <a:rPr lang="hu-HU" smtClean="0"/>
              <a:t>.</a:t>
            </a:r>
          </a:p>
          <a:p>
            <a:pPr marL="0" indent="0">
              <a:spcBef>
                <a:spcPts val="0"/>
              </a:spcBef>
              <a:buNone/>
            </a:pPr>
            <a:r>
              <a:rPr lang="hu-HU"/>
              <a:t>A </a:t>
            </a:r>
            <a:r>
              <a:rPr lang="hu-HU" smtClean="0"/>
              <a:t>független (abszolút) helyzetmegadás </a:t>
            </a:r>
            <a:r>
              <a:rPr lang="hu-HU"/>
              <a:t>speciális esete, ahol </a:t>
            </a:r>
            <a:r>
              <a:rPr lang="hu-HU" b="1" i="1" smtClean="0"/>
              <a:t>mindig a képernyő</a:t>
            </a:r>
            <a:br>
              <a:rPr lang="hu-HU" b="1" i="1" smtClean="0"/>
            </a:br>
            <a:r>
              <a:rPr lang="hu-HU" b="1" i="1" smtClean="0"/>
              <a:t>a </a:t>
            </a:r>
            <a:r>
              <a:rPr lang="hu-HU" b="1" i="1"/>
              <a:t>viszonyítási pont</a:t>
            </a:r>
            <a:r>
              <a:rPr lang="hu-HU"/>
              <a:t>. </a:t>
            </a:r>
          </a:p>
        </p:txBody>
      </p:sp>
      <p:sp>
        <p:nvSpPr>
          <p:cNvPr id="4" name="Dia számának helye 3"/>
          <p:cNvSpPr>
            <a:spLocks noGrp="1"/>
          </p:cNvSpPr>
          <p:nvPr>
            <p:ph type="sldNum" sz="quarter" idx="12"/>
          </p:nvPr>
        </p:nvSpPr>
        <p:spPr/>
        <p:txBody>
          <a:bodyPr/>
          <a:lstStyle/>
          <a:p>
            <a:fld id="{4DC61DD4-7DED-4AA4-9E5A-5F7D420479A6}" type="slidenum">
              <a:rPr lang="hu-HU" smtClean="0"/>
              <a:pPr/>
              <a:t>16</a:t>
            </a:fld>
            <a:endParaRPr lang="hu-HU" dirty="0"/>
          </a:p>
        </p:txBody>
      </p:sp>
    </p:spTree>
    <p:extLst>
      <p:ext uri="{BB962C8B-B14F-4D97-AF65-F5344CB8AC3E}">
        <p14:creationId xmlns:p14="http://schemas.microsoft.com/office/powerpoint/2010/main" val="1144324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D) Rögzített pozíció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17</a:t>
            </a:fld>
            <a:endParaRPr lang="hu-HU" dirty="0"/>
          </a:p>
        </p:txBody>
      </p:sp>
      <p:pic>
        <p:nvPicPr>
          <p:cNvPr id="5" name="Kép 4"/>
          <p:cNvPicPr>
            <a:picLocks noChangeAspect="1"/>
          </p:cNvPicPr>
          <p:nvPr/>
        </p:nvPicPr>
        <p:blipFill rotWithShape="1">
          <a:blip r:embed="rId2"/>
          <a:srcRect l="40666" t="31926" r="34440" b="18628"/>
          <a:stretch/>
        </p:blipFill>
        <p:spPr bwMode="auto">
          <a:xfrm>
            <a:off x="1440000" y="1548000"/>
            <a:ext cx="3223221" cy="3600000"/>
          </a:xfrm>
          <a:prstGeom prst="rect">
            <a:avLst/>
          </a:prstGeom>
          <a:ln>
            <a:noFill/>
          </a:ln>
          <a:extLst>
            <a:ext uri="{53640926-AAD7-44D8-BBD7-CCE9431645EC}">
              <a14:shadowObscured xmlns:a14="http://schemas.microsoft.com/office/drawing/2010/main"/>
            </a:ext>
          </a:extLst>
        </p:spPr>
      </p:pic>
      <p:pic>
        <p:nvPicPr>
          <p:cNvPr id="6" name="Kép 5"/>
          <p:cNvPicPr>
            <a:picLocks noChangeAspect="1"/>
          </p:cNvPicPr>
          <p:nvPr/>
        </p:nvPicPr>
        <p:blipFill rotWithShape="1">
          <a:blip r:embed="rId3"/>
          <a:srcRect l="40560" t="31737" r="34648" b="18813"/>
          <a:stretch/>
        </p:blipFill>
        <p:spPr bwMode="auto">
          <a:xfrm>
            <a:off x="5652000" y="1548000"/>
            <a:ext cx="3210519" cy="3600000"/>
          </a:xfrm>
          <a:prstGeom prst="rect">
            <a:avLst/>
          </a:prstGeom>
          <a:ln>
            <a:noFill/>
          </a:ln>
          <a:extLst>
            <a:ext uri="{53640926-AAD7-44D8-BBD7-CCE9431645EC}">
              <a14:shadowObscured xmlns:a14="http://schemas.microsoft.com/office/drawing/2010/main"/>
            </a:ext>
          </a:extLst>
        </p:spPr>
      </p:pic>
      <p:sp>
        <p:nvSpPr>
          <p:cNvPr id="8" name="Tartalom helye 4"/>
          <p:cNvSpPr>
            <a:spLocks noGrp="1"/>
          </p:cNvSpPr>
          <p:nvPr>
            <p:ph idx="1"/>
          </p:nvPr>
        </p:nvSpPr>
        <p:spPr>
          <a:xfrm>
            <a:off x="1331640" y="5229200"/>
            <a:ext cx="7812360" cy="1628800"/>
          </a:xfrm>
        </p:spPr>
        <p:txBody>
          <a:bodyPr>
            <a:normAutofit/>
          </a:bodyPr>
          <a:lstStyle/>
          <a:p>
            <a:pPr marL="0" indent="0">
              <a:buNone/>
            </a:pPr>
            <a:r>
              <a:rPr lang="hu-HU" smtClean="0"/>
              <a:t>gördítéskor a "Felső elem tartalma…" doboz az ablak tartalmának állapotától függetlenül mindig látható és felül helyezkedik el</a:t>
            </a:r>
            <a:endParaRPr lang="hu-HU" sz="2600" i="1"/>
          </a:p>
        </p:txBody>
      </p:sp>
    </p:spTree>
    <p:extLst>
      <p:ext uri="{BB962C8B-B14F-4D97-AF65-F5344CB8AC3E}">
        <p14:creationId xmlns:p14="http://schemas.microsoft.com/office/powerpoint/2010/main" val="3760710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E) Tapadós pozíció</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18</a:t>
            </a:fld>
            <a:endParaRPr lang="hu-HU" dirty="0"/>
          </a:p>
        </p:txBody>
      </p:sp>
      <p:sp>
        <p:nvSpPr>
          <p:cNvPr id="8"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position: sticky;</a:t>
            </a:r>
          </a:p>
          <a:p>
            <a:pPr marL="0" indent="0">
              <a:spcBef>
                <a:spcPts val="0"/>
              </a:spcBef>
              <a:buNone/>
            </a:pPr>
            <a:r>
              <a:rPr lang="hu-HU" i="1" smtClean="0"/>
              <a:t>(ragadós, tapadós)</a:t>
            </a:r>
            <a:br>
              <a:rPr lang="hu-HU" i="1" smtClean="0"/>
            </a:br>
            <a:r>
              <a:rPr lang="hu-HU" smtClean="0"/>
              <a:t>az adott elem </a:t>
            </a:r>
            <a:r>
              <a:rPr lang="hu-HU" b="1" i="1" smtClean="0"/>
              <a:t>a felhasználó görgetési pozíciója </a:t>
            </a:r>
            <a:r>
              <a:rPr lang="hu-HU" smtClean="0"/>
              <a:t>alapján van elhelyezve</a:t>
            </a:r>
          </a:p>
          <a:p>
            <a:pPr marL="0" indent="0">
              <a:spcBef>
                <a:spcPts val="2400"/>
              </a:spcBef>
              <a:spcAft>
                <a:spcPts val="2400"/>
              </a:spcAft>
              <a:buNone/>
            </a:pPr>
            <a:r>
              <a:rPr lang="hu-HU" smtClean="0"/>
              <a:t>A </a:t>
            </a:r>
            <a:r>
              <a:rPr lang="hu-HU"/>
              <a:t>tapadós elem a görgetési pozíciótól függően a relatív és a rögzített között vált. </a:t>
            </a:r>
            <a:r>
              <a:rPr lang="hu-HU" b="1" i="1"/>
              <a:t>Relatív helyzetben van elhelyezve, amíg egy adott eltolási pozíció meg nem felel a nézetablakban - aztán a helyén „botlik</a:t>
            </a:r>
            <a:r>
              <a:rPr lang="hu-HU" b="1" i="1" smtClean="0"/>
              <a:t>”</a:t>
            </a:r>
            <a:br>
              <a:rPr lang="hu-HU" b="1" i="1" smtClean="0"/>
            </a:br>
            <a:r>
              <a:rPr lang="hu-HU" smtClean="0"/>
              <a:t>(azaz olyan, mint a fixed beállítás).</a:t>
            </a:r>
            <a:endParaRPr lang="hu-HU"/>
          </a:p>
        </p:txBody>
      </p:sp>
    </p:spTree>
    <p:extLst>
      <p:ext uri="{BB962C8B-B14F-4D97-AF65-F5344CB8AC3E}">
        <p14:creationId xmlns:p14="http://schemas.microsoft.com/office/powerpoint/2010/main" val="15409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E) Tapadós pozíció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19</a:t>
            </a:fld>
            <a:endParaRPr lang="hu-HU" dirty="0"/>
          </a:p>
        </p:txBody>
      </p:sp>
      <p:pic>
        <p:nvPicPr>
          <p:cNvPr id="5" name="Kép 4"/>
          <p:cNvPicPr>
            <a:picLocks noChangeAspect="1"/>
          </p:cNvPicPr>
          <p:nvPr/>
        </p:nvPicPr>
        <p:blipFill rotWithShape="1">
          <a:blip r:embed="rId2"/>
          <a:srcRect l="73029" t="28969"/>
          <a:stretch/>
        </p:blipFill>
        <p:spPr bwMode="auto">
          <a:xfrm>
            <a:off x="1331639" y="1412765"/>
            <a:ext cx="2340000" cy="3464573"/>
          </a:xfrm>
          <a:prstGeom prst="rect">
            <a:avLst/>
          </a:prstGeom>
          <a:ln>
            <a:noFill/>
          </a:ln>
          <a:extLst>
            <a:ext uri="{53640926-AAD7-44D8-BBD7-CCE9431645EC}">
              <a14:shadowObscured xmlns:a14="http://schemas.microsoft.com/office/drawing/2010/main"/>
            </a:ext>
          </a:extLst>
        </p:spPr>
      </p:pic>
      <p:pic>
        <p:nvPicPr>
          <p:cNvPr id="6" name="Kép 5"/>
          <p:cNvPicPr>
            <a:picLocks noChangeAspect="1"/>
          </p:cNvPicPr>
          <p:nvPr/>
        </p:nvPicPr>
        <p:blipFill rotWithShape="1">
          <a:blip r:embed="rId3"/>
          <a:srcRect l="73029" t="28969"/>
          <a:stretch/>
        </p:blipFill>
        <p:spPr bwMode="auto">
          <a:xfrm>
            <a:off x="3995936" y="3284984"/>
            <a:ext cx="2340000" cy="3464577"/>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4"/>
          <a:srcRect l="73029" t="28969"/>
          <a:stretch/>
        </p:blipFill>
        <p:spPr bwMode="auto">
          <a:xfrm>
            <a:off x="6660232" y="1412765"/>
            <a:ext cx="2340000" cy="3464577"/>
          </a:xfrm>
          <a:prstGeom prst="rect">
            <a:avLst/>
          </a:prstGeom>
          <a:ln>
            <a:noFill/>
          </a:ln>
          <a:extLst>
            <a:ext uri="{53640926-AAD7-44D8-BBD7-CCE9431645EC}">
              <a14:shadowObscured xmlns:a14="http://schemas.microsoft.com/office/drawing/2010/main"/>
            </a:ext>
          </a:extLst>
        </p:spPr>
      </p:pic>
      <p:sp>
        <p:nvSpPr>
          <p:cNvPr id="9" name="Szövegdoboz 8"/>
          <p:cNvSpPr txBox="1"/>
          <p:nvPr/>
        </p:nvSpPr>
        <p:spPr>
          <a:xfrm>
            <a:off x="1745554" y="5017272"/>
            <a:ext cx="1512169" cy="954107"/>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kiinduló</a:t>
            </a:r>
            <a:br>
              <a:rPr lang="hu-HU" sz="2800" smtClean="0">
                <a:solidFill>
                  <a:schemeClr val="bg1"/>
                </a:solidFill>
                <a:latin typeface="Arial" panose="020B0604020202020204" pitchFamily="34" charset="0"/>
                <a:cs typeface="Arial" panose="020B0604020202020204" pitchFamily="34" charset="0"/>
              </a:rPr>
            </a:br>
            <a:r>
              <a:rPr lang="hu-HU" sz="2800" smtClean="0">
                <a:solidFill>
                  <a:schemeClr val="bg1"/>
                </a:solidFill>
                <a:latin typeface="Arial" panose="020B0604020202020204" pitchFamily="34" charset="0"/>
                <a:cs typeface="Arial" panose="020B0604020202020204" pitchFamily="34" charset="0"/>
              </a:rPr>
              <a:t>állapot</a:t>
            </a:r>
            <a:endParaRPr lang="hu-HU" sz="28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3851920" y="1715324"/>
            <a:ext cx="2664296" cy="1569660"/>
          </a:xfrm>
          <a:prstGeom prst="rect">
            <a:avLst/>
          </a:prstGeom>
          <a:noFill/>
          <a:ln>
            <a:noFill/>
          </a:ln>
        </p:spPr>
        <p:txBody>
          <a:bodyPr wrap="square" rtlCol="0">
            <a:spAutoFit/>
          </a:bodyPr>
          <a:lstStyle/>
          <a:p>
            <a:pPr algn="ctr"/>
            <a:r>
              <a:rPr lang="hu-HU" sz="2400" i="1" smtClean="0">
                <a:solidFill>
                  <a:srgbClr val="006600"/>
                </a:solidFill>
                <a:latin typeface="Arial" panose="020B0604020202020204" pitchFamily="34" charset="0"/>
                <a:cs typeface="Arial" panose="020B0604020202020204" pitchFamily="34" charset="0"/>
              </a:rPr>
              <a:t>a tartalom gördítésekor</a:t>
            </a:r>
            <a:br>
              <a:rPr lang="hu-HU" sz="2400" i="1" smtClean="0">
                <a:solidFill>
                  <a:srgbClr val="006600"/>
                </a:solidFill>
                <a:latin typeface="Arial" panose="020B0604020202020204" pitchFamily="34" charset="0"/>
                <a:cs typeface="Arial" panose="020B0604020202020204" pitchFamily="34" charset="0"/>
              </a:rPr>
            </a:br>
            <a:r>
              <a:rPr lang="hu-HU" sz="2400" i="1" smtClean="0">
                <a:solidFill>
                  <a:srgbClr val="006600"/>
                </a:solidFill>
                <a:latin typeface="Arial" panose="020B0604020202020204" pitchFamily="34" charset="0"/>
                <a:cs typeface="Arial" panose="020B0604020202020204" pitchFamily="34" charset="0"/>
              </a:rPr>
              <a:t>a tapadós elem is gördül</a:t>
            </a:r>
            <a:endParaRPr lang="hu-HU" sz="2400" i="1">
              <a:solidFill>
                <a:srgbClr val="006600"/>
              </a:solidFill>
              <a:latin typeface="Arial" panose="020B0604020202020204" pitchFamily="34" charset="0"/>
              <a:cs typeface="Arial" panose="020B0604020202020204" pitchFamily="34" charset="0"/>
            </a:endParaRPr>
          </a:p>
        </p:txBody>
      </p:sp>
      <p:sp>
        <p:nvSpPr>
          <p:cNvPr id="11" name="Szövegdoboz 10"/>
          <p:cNvSpPr txBox="1"/>
          <p:nvPr/>
        </p:nvSpPr>
        <p:spPr>
          <a:xfrm>
            <a:off x="6335936" y="4873257"/>
            <a:ext cx="2808064" cy="1569660"/>
          </a:xfrm>
          <a:prstGeom prst="rect">
            <a:avLst/>
          </a:prstGeom>
          <a:noFill/>
          <a:ln>
            <a:noFill/>
          </a:ln>
        </p:spPr>
        <p:txBody>
          <a:bodyPr wrap="square" rtlCol="0">
            <a:spAutoFit/>
          </a:bodyPr>
          <a:lstStyle/>
          <a:p>
            <a:pPr algn="ctr"/>
            <a:r>
              <a:rPr lang="hu-HU" sz="2400" i="1" smtClean="0">
                <a:solidFill>
                  <a:srgbClr val="006600"/>
                </a:solidFill>
                <a:latin typeface="Arial" panose="020B0604020202020204" pitchFamily="34" charset="0"/>
                <a:cs typeface="Arial" panose="020B0604020202020204" pitchFamily="34" charset="0"/>
              </a:rPr>
              <a:t>ha a tapadós elem a megadott pozícióba kerül,</a:t>
            </a:r>
            <a:br>
              <a:rPr lang="hu-HU" sz="2400" i="1" smtClean="0">
                <a:solidFill>
                  <a:srgbClr val="006600"/>
                </a:solidFill>
                <a:latin typeface="Arial" panose="020B0604020202020204" pitchFamily="34" charset="0"/>
                <a:cs typeface="Arial" panose="020B0604020202020204" pitchFamily="34" charset="0"/>
              </a:rPr>
            </a:br>
            <a:r>
              <a:rPr lang="hu-HU" sz="2400" i="1" smtClean="0">
                <a:solidFill>
                  <a:srgbClr val="006600"/>
                </a:solidFill>
                <a:latin typeface="Arial" panose="020B0604020202020204" pitchFamily="34" charset="0"/>
                <a:cs typeface="Arial" panose="020B0604020202020204" pitchFamily="34" charset="0"/>
              </a:rPr>
              <a:t>akkor ott is ragad</a:t>
            </a:r>
            <a:endParaRPr lang="hu-HU" sz="2400" i="1">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698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2160000"/>
          </a:xfrm>
        </p:spPr>
        <p:txBody>
          <a:bodyPr>
            <a:noAutofit/>
          </a:bodyPr>
          <a:lstStyle/>
          <a:p>
            <a:pPr algn="ctr"/>
            <a:r>
              <a:rPr lang="hu-HU" sz="4400" smtClean="0"/>
              <a:t>A blokkszintű elemek elhelyezésénél alkalmazott CSS-tulajdonságok</a:t>
            </a:r>
            <a:endParaRPr lang="hu-HU" sz="4400"/>
          </a:p>
        </p:txBody>
      </p:sp>
      <p:sp>
        <p:nvSpPr>
          <p:cNvPr id="3" name="Tartalom helye 2"/>
          <p:cNvSpPr>
            <a:spLocks noGrp="1"/>
          </p:cNvSpPr>
          <p:nvPr>
            <p:ph idx="1"/>
          </p:nvPr>
        </p:nvSpPr>
        <p:spPr>
          <a:xfrm>
            <a:off x="1331640" y="2348880"/>
            <a:ext cx="7632848" cy="4392488"/>
          </a:xfrm>
        </p:spPr>
        <p:txBody>
          <a:bodyPr>
            <a:normAutofit/>
          </a:bodyPr>
          <a:lstStyle/>
          <a:p>
            <a:pPr>
              <a:spcBef>
                <a:spcPts val="0"/>
              </a:spcBef>
              <a:spcAft>
                <a:spcPts val="300"/>
              </a:spcAft>
            </a:pPr>
            <a:r>
              <a:rPr lang="hu-HU" sz="3200" smtClean="0"/>
              <a:t>a </a:t>
            </a:r>
            <a:r>
              <a:rPr lang="hu-HU" sz="3200" b="1" i="1" smtClean="0"/>
              <a:t>dobozmodell</a:t>
            </a:r>
            <a:r>
              <a:rPr lang="hu-HU" sz="3200" smtClean="0"/>
              <a:t> alapján</a:t>
            </a:r>
          </a:p>
          <a:p>
            <a:pPr>
              <a:spcBef>
                <a:spcPts val="0"/>
              </a:spcBef>
              <a:spcAft>
                <a:spcPts val="300"/>
              </a:spcAft>
            </a:pPr>
            <a:r>
              <a:rPr lang="hu-HU" sz="3200" b="1" smtClean="0">
                <a:solidFill>
                  <a:srgbClr val="FF0000"/>
                </a:solidFill>
              </a:rPr>
              <a:t>position</a:t>
            </a:r>
            <a:r>
              <a:rPr lang="hu-HU" sz="3200" smtClean="0"/>
              <a:t> (elhelyezés, 5-féle módon)</a:t>
            </a:r>
          </a:p>
          <a:p>
            <a:pPr>
              <a:spcBef>
                <a:spcPts val="0"/>
              </a:spcBef>
              <a:spcAft>
                <a:spcPts val="300"/>
              </a:spcAft>
            </a:pPr>
            <a:r>
              <a:rPr lang="hu-HU" sz="3200" b="1" smtClean="0">
                <a:solidFill>
                  <a:srgbClr val="FF0000"/>
                </a:solidFill>
              </a:rPr>
              <a:t>z-index</a:t>
            </a:r>
            <a:r>
              <a:rPr lang="hu-HU" sz="3200" smtClean="0"/>
              <a:t> (sorrend)</a:t>
            </a:r>
          </a:p>
          <a:p>
            <a:pPr>
              <a:spcBef>
                <a:spcPts val="0"/>
              </a:spcBef>
              <a:spcAft>
                <a:spcPts val="300"/>
              </a:spcAft>
            </a:pPr>
            <a:r>
              <a:rPr lang="hu-HU" sz="3200" b="1" smtClean="0">
                <a:solidFill>
                  <a:srgbClr val="FF0000"/>
                </a:solidFill>
              </a:rPr>
              <a:t>opacity</a:t>
            </a:r>
            <a:r>
              <a:rPr lang="hu-HU" sz="3200" smtClean="0"/>
              <a:t> (átlátszóság)</a:t>
            </a:r>
          </a:p>
          <a:p>
            <a:pPr>
              <a:spcBef>
                <a:spcPts val="0"/>
              </a:spcBef>
              <a:spcAft>
                <a:spcPts val="300"/>
              </a:spcAft>
            </a:pPr>
            <a:r>
              <a:rPr lang="hu-HU" sz="3200" b="1" smtClean="0">
                <a:solidFill>
                  <a:srgbClr val="FF0000"/>
                </a:solidFill>
              </a:rPr>
              <a:t>float</a:t>
            </a:r>
            <a:r>
              <a:rPr lang="hu-HU" sz="3200" smtClean="0">
                <a:solidFill>
                  <a:srgbClr val="FF0000"/>
                </a:solidFill>
              </a:rPr>
              <a:t> </a:t>
            </a:r>
            <a:r>
              <a:rPr lang="hu-HU" sz="3200" smtClean="0"/>
              <a:t>(úsztatás)</a:t>
            </a:r>
          </a:p>
          <a:p>
            <a:pPr>
              <a:spcBef>
                <a:spcPts val="0"/>
              </a:spcBef>
              <a:spcAft>
                <a:spcPts val="300"/>
              </a:spcAft>
            </a:pPr>
            <a:r>
              <a:rPr lang="hu-HU" sz="3200" b="1" smtClean="0">
                <a:solidFill>
                  <a:srgbClr val="FF0000"/>
                </a:solidFill>
              </a:rPr>
              <a:t>overflow</a:t>
            </a:r>
            <a:r>
              <a:rPr lang="hu-HU" sz="3200" smtClean="0">
                <a:solidFill>
                  <a:srgbClr val="FF0000"/>
                </a:solidFill>
              </a:rPr>
              <a:t> </a:t>
            </a:r>
            <a:r>
              <a:rPr lang="hu-HU" sz="3200" smtClean="0"/>
              <a:t>(túlfolyás / túlnyúlás)</a:t>
            </a:r>
            <a:endParaRPr lang="hu-HU" sz="3500"/>
          </a:p>
          <a:p>
            <a:pPr>
              <a:spcBef>
                <a:spcPts val="0"/>
              </a:spcBef>
              <a:spcAft>
                <a:spcPts val="300"/>
              </a:spcAft>
            </a:pPr>
            <a:r>
              <a:rPr lang="hu-HU" sz="3200" b="1">
                <a:solidFill>
                  <a:srgbClr val="FF0000"/>
                </a:solidFill>
              </a:rPr>
              <a:t>visibility</a:t>
            </a:r>
            <a:r>
              <a:rPr lang="hu-HU" sz="3200">
                <a:solidFill>
                  <a:srgbClr val="FF0000"/>
                </a:solidFill>
              </a:rPr>
              <a:t> </a:t>
            </a:r>
            <a:r>
              <a:rPr lang="hu-HU" sz="3200"/>
              <a:t>(láthatóság)</a:t>
            </a:r>
          </a:p>
          <a:p>
            <a:pPr>
              <a:spcBef>
                <a:spcPts val="0"/>
              </a:spcBef>
              <a:spcAft>
                <a:spcPts val="300"/>
              </a:spcAft>
            </a:pPr>
            <a:r>
              <a:rPr lang="hu-HU" sz="3200" b="1" smtClean="0">
                <a:solidFill>
                  <a:srgbClr val="FF0000"/>
                </a:solidFill>
              </a:rPr>
              <a:t>display</a:t>
            </a:r>
            <a:r>
              <a:rPr lang="hu-HU" sz="3200" smtClean="0"/>
              <a:t> (sor- és blokkszintű átalakítás)</a:t>
            </a:r>
          </a:p>
        </p:txBody>
      </p:sp>
      <p:sp>
        <p:nvSpPr>
          <p:cNvPr id="4" name="Dia számának helye 3"/>
          <p:cNvSpPr>
            <a:spLocks noGrp="1"/>
          </p:cNvSpPr>
          <p:nvPr>
            <p:ph type="sldNum" sz="quarter" idx="12"/>
          </p:nvPr>
        </p:nvSpPr>
        <p:spPr/>
        <p:txBody>
          <a:bodyPr/>
          <a:lstStyle/>
          <a:p>
            <a:fld id="{4DC61DD4-7DED-4AA4-9E5A-5F7D420479A6}" type="slidenum">
              <a:rPr lang="hu-HU" smtClean="0"/>
              <a:pPr/>
              <a:t>2</a:t>
            </a:fld>
            <a:endParaRPr lang="hu-HU" dirty="0"/>
          </a:p>
        </p:txBody>
      </p:sp>
    </p:spTree>
    <p:extLst>
      <p:ext uri="{BB962C8B-B14F-4D97-AF65-F5344CB8AC3E}">
        <p14:creationId xmlns:p14="http://schemas.microsoft.com/office/powerpoint/2010/main" val="24790407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2. Átfedés - sorrend</a:t>
            </a:r>
            <a:endParaRPr lang="hu-HU" sz="4400"/>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1800"/>
              </a:spcAft>
              <a:buNone/>
            </a:pPr>
            <a:r>
              <a:rPr lang="hu-HU" smtClean="0"/>
              <a:t>Az </a:t>
            </a:r>
            <a:r>
              <a:rPr lang="hu-HU"/>
              <a:t>elemek </a:t>
            </a:r>
            <a:r>
              <a:rPr lang="hu-HU" smtClean="0"/>
              <a:t>az elhelyezéskor olyan helyzetbe kerülhetnek, hogy azok egymást átfedhetik kisebb vagy nagyobb részben.</a:t>
            </a:r>
          </a:p>
          <a:p>
            <a:pPr marL="0" indent="0">
              <a:spcBef>
                <a:spcPts val="0"/>
              </a:spcBef>
              <a:spcAft>
                <a:spcPts val="1800"/>
              </a:spcAft>
              <a:buNone/>
            </a:pPr>
            <a:r>
              <a:rPr lang="hu-HU" b="1" i="1" smtClean="0"/>
              <a:t>Az egymást takaró elemek láthatóságát alapértelmezetten a HTML-dokumentum-ban történt definiálás sorrendje határozza meg.</a:t>
            </a:r>
          </a:p>
          <a:p>
            <a:pPr marL="0" indent="0">
              <a:spcBef>
                <a:spcPts val="0"/>
              </a:spcBef>
              <a:spcAft>
                <a:spcPts val="1800"/>
              </a:spcAft>
              <a:buNone/>
            </a:pPr>
            <a:r>
              <a:rPr lang="hu-HU" smtClean="0"/>
              <a:t>Azaz: </a:t>
            </a:r>
            <a:r>
              <a:rPr lang="hu-HU" i="1" smtClean="0"/>
              <a:t>a kódban később megadott elem takarja a kódban korábban definiált elemet.</a:t>
            </a:r>
            <a:endParaRPr lang="hu-HU" i="1"/>
          </a:p>
        </p:txBody>
      </p:sp>
      <p:sp>
        <p:nvSpPr>
          <p:cNvPr id="4" name="Dia számának helye 3"/>
          <p:cNvSpPr>
            <a:spLocks noGrp="1"/>
          </p:cNvSpPr>
          <p:nvPr>
            <p:ph type="sldNum" sz="quarter" idx="12"/>
          </p:nvPr>
        </p:nvSpPr>
        <p:spPr/>
        <p:txBody>
          <a:bodyPr/>
          <a:lstStyle/>
          <a:p>
            <a:fld id="{4DC61DD4-7DED-4AA4-9E5A-5F7D420479A6}" type="slidenum">
              <a:rPr lang="hu-HU" smtClean="0"/>
              <a:pPr/>
              <a:t>20</a:t>
            </a:fld>
            <a:endParaRPr lang="hu-HU" dirty="0"/>
          </a:p>
        </p:txBody>
      </p:sp>
    </p:spTree>
    <p:extLst>
      <p:ext uri="{BB962C8B-B14F-4D97-AF65-F5344CB8AC3E}">
        <p14:creationId xmlns:p14="http://schemas.microsoft.com/office/powerpoint/2010/main" val="3341901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2. Átfedés – sorrend (folyt)</a:t>
            </a:r>
            <a:endParaRPr lang="hu-HU" sz="4400"/>
          </a:p>
        </p:txBody>
      </p:sp>
      <p:sp>
        <p:nvSpPr>
          <p:cNvPr id="3" name="Tartalom helye 2"/>
          <p:cNvSpPr>
            <a:spLocks noGrp="1"/>
          </p:cNvSpPr>
          <p:nvPr>
            <p:ph idx="1"/>
          </p:nvPr>
        </p:nvSpPr>
        <p:spPr>
          <a:xfrm>
            <a:off x="1331640" y="1332000"/>
            <a:ext cx="7812360" cy="5508000"/>
          </a:xfrm>
        </p:spPr>
        <p:txBody>
          <a:bodyPr>
            <a:normAutofit/>
          </a:bodyPr>
          <a:lstStyle/>
          <a:p>
            <a:pPr marL="0" indent="0">
              <a:spcBef>
                <a:spcPts val="0"/>
              </a:spcBef>
              <a:spcAft>
                <a:spcPts val="1800"/>
              </a:spcAft>
              <a:buNone/>
            </a:pPr>
            <a:r>
              <a:rPr lang="hu-HU"/>
              <a:t>Az </a:t>
            </a:r>
            <a:r>
              <a:rPr lang="hu-HU" b="1">
                <a:solidFill>
                  <a:srgbClr val="FF0000"/>
                </a:solidFill>
                <a:latin typeface="Courier New" panose="02070309020205020404" pitchFamily="49" charset="0"/>
                <a:cs typeface="Courier New" panose="02070309020205020404" pitchFamily="49" charset="0"/>
              </a:rPr>
              <a:t>z-index</a:t>
            </a:r>
            <a:r>
              <a:rPr lang="hu-HU"/>
              <a:t> tulajdonság határozza meg az </a:t>
            </a:r>
            <a:r>
              <a:rPr lang="hu-HU" b="1" i="1"/>
              <a:t>elemek halmozási sorrendjét</a:t>
            </a:r>
            <a:r>
              <a:rPr lang="hu-HU"/>
              <a:t>, vagyis azt, hogy </a:t>
            </a:r>
            <a:r>
              <a:rPr lang="hu-HU" b="1" i="1"/>
              <a:t>melyik elemet kell elhelyezni egy másik elem elé vagy mögé</a:t>
            </a:r>
            <a:r>
              <a:rPr lang="hu-HU"/>
              <a:t>.</a:t>
            </a:r>
          </a:p>
          <a:p>
            <a:pPr marL="0" indent="0">
              <a:spcBef>
                <a:spcPts val="0"/>
              </a:spcBef>
              <a:buNone/>
            </a:pPr>
            <a:r>
              <a:rPr lang="hu-HU" sz="2800" u="sng" smtClean="0"/>
              <a:t>Lehetséges értékei</a:t>
            </a:r>
            <a:r>
              <a:rPr lang="hu-HU" sz="2800" smtClean="0"/>
              <a:t>:</a:t>
            </a:r>
          </a:p>
          <a:p>
            <a:pPr>
              <a:spcBef>
                <a:spcPts val="0"/>
              </a:spcBef>
            </a:pPr>
            <a:r>
              <a:rPr lang="hu-HU" sz="2800" smtClean="0"/>
              <a:t>tetszőleges előjelű egész szám (lehet 0 is),</a:t>
            </a:r>
          </a:p>
          <a:p>
            <a:pPr>
              <a:spcBef>
                <a:spcPts val="0"/>
              </a:spcBef>
            </a:pPr>
            <a:r>
              <a:rPr lang="hu-HU" sz="2800" smtClean="0"/>
              <a:t>bárhonnan indulhat a számozás,</a:t>
            </a:r>
          </a:p>
          <a:p>
            <a:pPr>
              <a:spcBef>
                <a:spcPts val="0"/>
              </a:spcBef>
            </a:pPr>
            <a:r>
              <a:rPr lang="hu-HU" sz="2800" smtClean="0"/>
              <a:t>nem kell egymást követő számoknak lenniük.</a:t>
            </a:r>
          </a:p>
          <a:p>
            <a:pPr marL="0" indent="0">
              <a:spcBef>
                <a:spcPts val="1800"/>
              </a:spcBef>
              <a:buNone/>
            </a:pPr>
            <a:r>
              <a:rPr lang="hu-HU" sz="2600" i="1" smtClean="0"/>
              <a:t>A tartalom láthatóságának megjelenítése a számok növekvő sorrendjébe rendeződik át: </a:t>
            </a:r>
            <a:r>
              <a:rPr lang="hu-HU" sz="2600" b="1" i="1" smtClean="0"/>
              <a:t>a legkisebb értékű kerül legalulra, a legnagyobb legfelülre.</a:t>
            </a:r>
            <a:endParaRPr lang="hu-HU" sz="2600" b="1" i="1"/>
          </a:p>
        </p:txBody>
      </p:sp>
      <p:sp>
        <p:nvSpPr>
          <p:cNvPr id="4" name="Dia számának helye 3"/>
          <p:cNvSpPr>
            <a:spLocks noGrp="1"/>
          </p:cNvSpPr>
          <p:nvPr>
            <p:ph type="sldNum" sz="quarter" idx="12"/>
          </p:nvPr>
        </p:nvSpPr>
        <p:spPr/>
        <p:txBody>
          <a:bodyPr/>
          <a:lstStyle/>
          <a:p>
            <a:fld id="{4DC61DD4-7DED-4AA4-9E5A-5F7D420479A6}" type="slidenum">
              <a:rPr lang="hu-HU" smtClean="0"/>
              <a:pPr/>
              <a:t>21</a:t>
            </a:fld>
            <a:endParaRPr lang="hu-HU" dirty="0"/>
          </a:p>
        </p:txBody>
      </p:sp>
    </p:spTree>
    <p:extLst>
      <p:ext uri="{BB962C8B-B14F-4D97-AF65-F5344CB8AC3E}">
        <p14:creationId xmlns:p14="http://schemas.microsoft.com/office/powerpoint/2010/main" val="570837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2. Átfedés – sorrend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22</a:t>
            </a:fld>
            <a:endParaRPr lang="hu-HU" dirty="0"/>
          </a:p>
        </p:txBody>
      </p:sp>
      <p:pic>
        <p:nvPicPr>
          <p:cNvPr id="6" name="Kép 5"/>
          <p:cNvPicPr>
            <a:picLocks noChangeAspect="1"/>
          </p:cNvPicPr>
          <p:nvPr/>
        </p:nvPicPr>
        <p:blipFill rotWithShape="1">
          <a:blip r:embed="rId2"/>
          <a:srcRect l="27282" t="28416" r="50519" b="41323"/>
          <a:stretch/>
        </p:blipFill>
        <p:spPr bwMode="auto">
          <a:xfrm>
            <a:off x="1323972" y="2492896"/>
            <a:ext cx="3600000" cy="2758093"/>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1665972" y="1484784"/>
            <a:ext cx="2916000" cy="892552"/>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alapállapot</a:t>
            </a:r>
            <a:br>
              <a:rPr lang="hu-HU" sz="2800" smtClean="0">
                <a:solidFill>
                  <a:schemeClr val="bg1"/>
                </a:solidFill>
                <a:latin typeface="Arial" panose="020B0604020202020204" pitchFamily="34" charset="0"/>
                <a:cs typeface="Arial" panose="020B0604020202020204" pitchFamily="34" charset="0"/>
              </a:rPr>
            </a:br>
            <a:r>
              <a:rPr lang="hu-HU" sz="2400" smtClean="0">
                <a:solidFill>
                  <a:schemeClr val="bg1"/>
                </a:solidFill>
                <a:latin typeface="Arial" panose="020B0604020202020204" pitchFamily="34" charset="0"/>
                <a:cs typeface="Arial" panose="020B0604020202020204" pitchFamily="34" charset="0"/>
              </a:rPr>
              <a:t>(definiálási sorrend)</a:t>
            </a:r>
            <a:endParaRPr lang="hu-HU" sz="2400">
              <a:solidFill>
                <a:schemeClr val="bg1"/>
              </a:solidFill>
              <a:latin typeface="Arial" panose="020B0604020202020204" pitchFamily="34" charset="0"/>
              <a:cs typeface="Arial" panose="020B0604020202020204" pitchFamily="34" charset="0"/>
            </a:endParaRPr>
          </a:p>
        </p:txBody>
      </p:sp>
      <p:pic>
        <p:nvPicPr>
          <p:cNvPr id="8" name="Kép 7"/>
          <p:cNvPicPr>
            <a:picLocks noChangeAspect="1"/>
          </p:cNvPicPr>
          <p:nvPr/>
        </p:nvPicPr>
        <p:blipFill rotWithShape="1">
          <a:blip r:embed="rId3"/>
          <a:srcRect l="27282" t="30630" r="50415" b="38556"/>
          <a:stretch/>
        </p:blipFill>
        <p:spPr bwMode="auto">
          <a:xfrm>
            <a:off x="5436096" y="1484784"/>
            <a:ext cx="3600000" cy="2795650"/>
          </a:xfrm>
          <a:prstGeom prst="rect">
            <a:avLst/>
          </a:prstGeom>
          <a:ln>
            <a:noFill/>
          </a:ln>
          <a:extLst>
            <a:ext uri="{53640926-AAD7-44D8-BBD7-CCE9431645EC}">
              <a14:shadowObscured xmlns:a14="http://schemas.microsoft.com/office/drawing/2010/main"/>
            </a:ext>
          </a:extLst>
        </p:spPr>
      </p:pic>
      <p:sp>
        <p:nvSpPr>
          <p:cNvPr id="9" name="Szövegdoboz 8"/>
          <p:cNvSpPr txBox="1"/>
          <p:nvPr/>
        </p:nvSpPr>
        <p:spPr>
          <a:xfrm>
            <a:off x="5471836" y="4716000"/>
            <a:ext cx="3420643" cy="2092881"/>
          </a:xfrm>
          <a:prstGeom prst="rect">
            <a:avLst/>
          </a:prstGeom>
          <a:noFill/>
          <a:ln>
            <a:noFill/>
          </a:ln>
        </p:spPr>
        <p:txBody>
          <a:bodyPr wrap="square" rtlCol="0">
            <a:spAutoFit/>
          </a:bodyPr>
          <a:lstStyle/>
          <a:p>
            <a:pPr algn="ctr"/>
            <a:r>
              <a:rPr lang="hu-HU" sz="2600" i="1" smtClean="0">
                <a:solidFill>
                  <a:srgbClr val="006600"/>
                </a:solidFill>
                <a:latin typeface="Arial" panose="020B0604020202020204" pitchFamily="34" charset="0"/>
                <a:cs typeface="Arial" panose="020B0604020202020204" pitchFamily="34" charset="0"/>
              </a:rPr>
              <a:t>az egyes elemek</a:t>
            </a:r>
            <a:br>
              <a:rPr lang="hu-HU" sz="2600" i="1" smtClean="0">
                <a:solidFill>
                  <a:srgbClr val="006600"/>
                </a:solidFill>
                <a:latin typeface="Arial" panose="020B0604020202020204" pitchFamily="34" charset="0"/>
                <a:cs typeface="Arial" panose="020B0604020202020204" pitchFamily="34" charset="0"/>
              </a:rPr>
            </a:br>
            <a:r>
              <a:rPr lang="hu-HU" sz="2600" i="1" smtClean="0">
                <a:solidFill>
                  <a:srgbClr val="006600"/>
                </a:solidFill>
                <a:latin typeface="Arial" panose="020B0604020202020204" pitchFamily="34" charset="0"/>
                <a:cs typeface="Arial" panose="020B0604020202020204" pitchFamily="34" charset="0"/>
              </a:rPr>
              <a:t>z-index értéke</a:t>
            </a:r>
            <a:br>
              <a:rPr lang="hu-HU" sz="2600" i="1" smtClean="0">
                <a:solidFill>
                  <a:srgbClr val="006600"/>
                </a:solidFill>
                <a:latin typeface="Arial" panose="020B0604020202020204" pitchFamily="34" charset="0"/>
                <a:cs typeface="Arial" panose="020B0604020202020204" pitchFamily="34" charset="0"/>
              </a:rPr>
            </a:br>
            <a:r>
              <a:rPr lang="hu-HU" sz="2600" i="1" smtClean="0">
                <a:solidFill>
                  <a:srgbClr val="006600"/>
                </a:solidFill>
                <a:latin typeface="Arial" panose="020B0604020202020204" pitchFamily="34" charset="0"/>
                <a:cs typeface="Arial" panose="020B0604020202020204" pitchFamily="34" charset="0"/>
              </a:rPr>
              <a:t>a megjelenés sorrendjében</a:t>
            </a:r>
            <a:br>
              <a:rPr lang="hu-HU" sz="2600" i="1" smtClean="0">
                <a:solidFill>
                  <a:srgbClr val="006600"/>
                </a:solidFill>
                <a:latin typeface="Arial" panose="020B0604020202020204" pitchFamily="34" charset="0"/>
                <a:cs typeface="Arial" panose="020B0604020202020204" pitchFamily="34" charset="0"/>
              </a:rPr>
            </a:br>
            <a:r>
              <a:rPr lang="hu-HU" sz="2600" i="1" smtClean="0">
                <a:solidFill>
                  <a:srgbClr val="006600"/>
                </a:solidFill>
                <a:latin typeface="Arial" panose="020B0604020202020204" pitchFamily="34" charset="0"/>
                <a:cs typeface="Arial" panose="020B0604020202020204" pitchFamily="34" charset="0"/>
              </a:rPr>
              <a:t>növekszik</a:t>
            </a:r>
            <a:endParaRPr lang="hu-HU" sz="2600" i="1">
              <a:solidFill>
                <a:srgbClr val="006600"/>
              </a:solidFill>
              <a:latin typeface="Arial" panose="020B0604020202020204" pitchFamily="34" charset="0"/>
              <a:cs typeface="Arial" panose="020B0604020202020204" pitchFamily="34" charset="0"/>
            </a:endParaRPr>
          </a:p>
        </p:txBody>
      </p:sp>
      <p:sp>
        <p:nvSpPr>
          <p:cNvPr id="10" name="Szövegdoboz 9"/>
          <p:cNvSpPr txBox="1"/>
          <p:nvPr/>
        </p:nvSpPr>
        <p:spPr>
          <a:xfrm>
            <a:off x="5508000" y="4280434"/>
            <a:ext cx="3420643"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z-index értékekkel</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494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2. Átfedés – sorrend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23</a:t>
            </a:fld>
            <a:endParaRPr lang="hu-HU" dirty="0"/>
          </a:p>
        </p:txBody>
      </p:sp>
      <p:sp>
        <p:nvSpPr>
          <p:cNvPr id="9" name="Szövegdoboz 8"/>
          <p:cNvSpPr txBox="1"/>
          <p:nvPr/>
        </p:nvSpPr>
        <p:spPr>
          <a:xfrm>
            <a:off x="5040000" y="4428000"/>
            <a:ext cx="3636727" cy="2246769"/>
          </a:xfrm>
          <a:prstGeom prst="rect">
            <a:avLst/>
          </a:prstGeom>
          <a:noFill/>
          <a:ln>
            <a:noFill/>
          </a:ln>
        </p:spPr>
        <p:txBody>
          <a:bodyPr wrap="square" rtlCol="0">
            <a:spAutoFit/>
          </a:bodyPr>
          <a:lstStyle/>
          <a:p>
            <a:pPr marL="352425" indent="-352425"/>
            <a:r>
              <a:rPr lang="hu-HU" sz="2800" i="1" smtClean="0">
                <a:solidFill>
                  <a:srgbClr val="006600"/>
                </a:solidFill>
                <a:latin typeface="Arial" panose="020B0604020202020204" pitchFamily="34" charset="0"/>
                <a:cs typeface="Arial" panose="020B0604020202020204" pitchFamily="34" charset="0"/>
              </a:rPr>
              <a:t>z-index értékek:</a:t>
            </a:r>
            <a:br>
              <a:rPr lang="hu-HU" sz="2800" i="1" smtClean="0">
                <a:solidFill>
                  <a:srgbClr val="006600"/>
                </a:solidFill>
                <a:latin typeface="Arial" panose="020B0604020202020204" pitchFamily="34" charset="0"/>
                <a:cs typeface="Arial" panose="020B0604020202020204" pitchFamily="34" charset="0"/>
              </a:rPr>
            </a:br>
            <a:r>
              <a:rPr lang="hu-HU" sz="2800" i="1" smtClean="0">
                <a:solidFill>
                  <a:srgbClr val="006600"/>
                </a:solidFill>
                <a:latin typeface="Arial" panose="020B0604020202020204" pitchFamily="34" charset="0"/>
                <a:cs typeface="Arial" panose="020B0604020202020204" pitchFamily="34" charset="0"/>
              </a:rPr>
              <a:t>kék doboz – 3</a:t>
            </a:r>
          </a:p>
          <a:p>
            <a:pPr marL="352425" indent="-352425"/>
            <a:r>
              <a:rPr lang="hu-HU" sz="2800" i="1">
                <a:solidFill>
                  <a:srgbClr val="006600"/>
                </a:solidFill>
                <a:latin typeface="Arial" panose="020B0604020202020204" pitchFamily="34" charset="0"/>
                <a:cs typeface="Arial" panose="020B0604020202020204" pitchFamily="34" charset="0"/>
              </a:rPr>
              <a:t>	</a:t>
            </a:r>
            <a:r>
              <a:rPr lang="hu-HU" sz="2800" i="1" smtClean="0">
                <a:solidFill>
                  <a:srgbClr val="006600"/>
                </a:solidFill>
                <a:latin typeface="Arial" panose="020B0604020202020204" pitchFamily="34" charset="0"/>
                <a:cs typeface="Arial" panose="020B0604020202020204" pitchFamily="34" charset="0"/>
              </a:rPr>
              <a:t>zöld doboz – 2</a:t>
            </a:r>
            <a:r>
              <a:rPr lang="hu-HU" sz="2800" i="1">
                <a:solidFill>
                  <a:srgbClr val="006600"/>
                </a:solidFill>
                <a:latin typeface="Arial" panose="020B0604020202020204" pitchFamily="34" charset="0"/>
                <a:cs typeface="Arial" panose="020B0604020202020204" pitchFamily="34" charset="0"/>
              </a:rPr>
              <a:t/>
            </a:r>
            <a:br>
              <a:rPr lang="hu-HU" sz="2800" i="1">
                <a:solidFill>
                  <a:srgbClr val="006600"/>
                </a:solidFill>
                <a:latin typeface="Arial" panose="020B0604020202020204" pitchFamily="34" charset="0"/>
                <a:cs typeface="Arial" panose="020B0604020202020204" pitchFamily="34" charset="0"/>
              </a:rPr>
            </a:br>
            <a:r>
              <a:rPr lang="hu-HU" sz="2800" i="1" smtClean="0">
                <a:solidFill>
                  <a:srgbClr val="006600"/>
                </a:solidFill>
                <a:latin typeface="Arial" panose="020B0604020202020204" pitchFamily="34" charset="0"/>
                <a:cs typeface="Arial" panose="020B0604020202020204" pitchFamily="34" charset="0"/>
              </a:rPr>
              <a:t>piros doboz – 5</a:t>
            </a:r>
            <a:br>
              <a:rPr lang="hu-HU" sz="2800" i="1" smtClean="0">
                <a:solidFill>
                  <a:srgbClr val="006600"/>
                </a:solidFill>
                <a:latin typeface="Arial" panose="020B0604020202020204" pitchFamily="34" charset="0"/>
                <a:cs typeface="Arial" panose="020B0604020202020204" pitchFamily="34" charset="0"/>
              </a:rPr>
            </a:br>
            <a:r>
              <a:rPr lang="hu-HU" sz="2800" i="1" smtClean="0">
                <a:solidFill>
                  <a:srgbClr val="006600"/>
                </a:solidFill>
                <a:latin typeface="Arial" panose="020B0604020202020204" pitchFamily="34" charset="0"/>
                <a:cs typeface="Arial" panose="020B0604020202020204" pitchFamily="34" charset="0"/>
              </a:rPr>
              <a:t>lila doboz – 1</a:t>
            </a:r>
          </a:p>
        </p:txBody>
      </p:sp>
      <p:pic>
        <p:nvPicPr>
          <p:cNvPr id="10" name="Kép 9"/>
          <p:cNvPicPr>
            <a:picLocks noChangeAspect="1"/>
          </p:cNvPicPr>
          <p:nvPr/>
        </p:nvPicPr>
        <p:blipFill rotWithShape="1">
          <a:blip r:embed="rId2"/>
          <a:srcRect l="519" t="12177" r="76532" b="60116"/>
          <a:stretch/>
        </p:blipFill>
        <p:spPr bwMode="auto">
          <a:xfrm>
            <a:off x="5324544" y="1368000"/>
            <a:ext cx="3715225" cy="2520280"/>
          </a:xfrm>
          <a:prstGeom prst="rect">
            <a:avLst/>
          </a:prstGeom>
          <a:ln>
            <a:noFill/>
          </a:ln>
          <a:extLst>
            <a:ext uri="{53640926-AAD7-44D8-BBD7-CCE9431645EC}">
              <a14:shadowObscured xmlns:a14="http://schemas.microsoft.com/office/drawing/2010/main"/>
            </a:ext>
          </a:extLst>
        </p:spPr>
      </p:pic>
      <p:sp>
        <p:nvSpPr>
          <p:cNvPr id="11" name="Szövegdoboz 10"/>
          <p:cNvSpPr txBox="1"/>
          <p:nvPr/>
        </p:nvSpPr>
        <p:spPr>
          <a:xfrm>
            <a:off x="2267744" y="1440000"/>
            <a:ext cx="2916000" cy="892552"/>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alapállapot</a:t>
            </a:r>
            <a:br>
              <a:rPr lang="hu-HU" sz="2800" smtClean="0">
                <a:solidFill>
                  <a:schemeClr val="bg1"/>
                </a:solidFill>
                <a:latin typeface="Arial" panose="020B0604020202020204" pitchFamily="34" charset="0"/>
                <a:cs typeface="Arial" panose="020B0604020202020204" pitchFamily="34" charset="0"/>
              </a:rPr>
            </a:br>
            <a:r>
              <a:rPr lang="hu-HU" sz="2400" smtClean="0">
                <a:solidFill>
                  <a:schemeClr val="bg1"/>
                </a:solidFill>
                <a:latin typeface="Arial" panose="020B0604020202020204" pitchFamily="34" charset="0"/>
                <a:cs typeface="Arial" panose="020B0604020202020204" pitchFamily="34" charset="0"/>
              </a:rPr>
              <a:t>(definiálási sorrend)</a:t>
            </a:r>
            <a:endParaRPr lang="hu-HU" sz="2400">
              <a:solidFill>
                <a:schemeClr val="bg1"/>
              </a:solidFill>
              <a:latin typeface="Arial" panose="020B0604020202020204" pitchFamily="34" charset="0"/>
              <a:cs typeface="Arial" panose="020B0604020202020204" pitchFamily="34" charset="0"/>
            </a:endParaRPr>
          </a:p>
        </p:txBody>
      </p:sp>
      <p:pic>
        <p:nvPicPr>
          <p:cNvPr id="12" name="Kép 11"/>
          <p:cNvPicPr>
            <a:picLocks noChangeAspect="1"/>
          </p:cNvPicPr>
          <p:nvPr/>
        </p:nvPicPr>
        <p:blipFill rotWithShape="1">
          <a:blip r:embed="rId3"/>
          <a:srcRect l="519" t="12177" r="76324" b="60116"/>
          <a:stretch/>
        </p:blipFill>
        <p:spPr bwMode="auto">
          <a:xfrm>
            <a:off x="1331640" y="4280434"/>
            <a:ext cx="3746960" cy="2520000"/>
          </a:xfrm>
          <a:prstGeom prst="rect">
            <a:avLst/>
          </a:prstGeom>
          <a:ln>
            <a:noFill/>
          </a:ln>
          <a:extLst>
            <a:ext uri="{53640926-AAD7-44D8-BBD7-CCE9431645EC}">
              <a14:shadowObscured xmlns:a14="http://schemas.microsoft.com/office/drawing/2010/main"/>
            </a:ext>
          </a:extLst>
        </p:spPr>
      </p:pic>
      <p:sp>
        <p:nvSpPr>
          <p:cNvPr id="13" name="Szövegdoboz 12"/>
          <p:cNvSpPr txBox="1"/>
          <p:nvPr/>
        </p:nvSpPr>
        <p:spPr>
          <a:xfrm>
            <a:off x="1404000" y="3757214"/>
            <a:ext cx="360004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új z-index értékekkel</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0516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2. Átfedés – sorrend (folyt)</a:t>
            </a:r>
            <a:endParaRPr lang="hu-HU" sz="4400"/>
          </a:p>
        </p:txBody>
      </p:sp>
      <p:pic>
        <p:nvPicPr>
          <p:cNvPr id="13" name="Kép 12"/>
          <p:cNvPicPr>
            <a:picLocks noChangeAspect="1"/>
          </p:cNvPicPr>
          <p:nvPr/>
        </p:nvPicPr>
        <p:blipFill rotWithShape="1">
          <a:blip r:embed="rId2"/>
          <a:srcRect l="519" t="11994" r="76428" b="60115"/>
          <a:stretch/>
        </p:blipFill>
        <p:spPr bwMode="auto">
          <a:xfrm>
            <a:off x="5078600" y="3816000"/>
            <a:ext cx="3704631" cy="2520000"/>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24</a:t>
            </a:fld>
            <a:endParaRPr lang="hu-HU" dirty="0"/>
          </a:p>
        </p:txBody>
      </p:sp>
      <p:pic>
        <p:nvPicPr>
          <p:cNvPr id="12" name="Kép 11"/>
          <p:cNvPicPr>
            <a:picLocks noChangeAspect="1"/>
          </p:cNvPicPr>
          <p:nvPr/>
        </p:nvPicPr>
        <p:blipFill rotWithShape="1">
          <a:blip r:embed="rId3"/>
          <a:srcRect l="519" t="12177" r="76324" b="60116"/>
          <a:stretch/>
        </p:blipFill>
        <p:spPr bwMode="auto">
          <a:xfrm>
            <a:off x="1331640" y="3816000"/>
            <a:ext cx="3746960" cy="2520000"/>
          </a:xfrm>
          <a:prstGeom prst="rect">
            <a:avLst/>
          </a:prstGeom>
          <a:ln>
            <a:noFill/>
          </a:ln>
          <a:extLst>
            <a:ext uri="{53640926-AAD7-44D8-BBD7-CCE9431645EC}">
              <a14:shadowObscured xmlns:a14="http://schemas.microsoft.com/office/drawing/2010/main"/>
            </a:ext>
          </a:extLst>
        </p:spPr>
      </p:pic>
      <p:sp>
        <p:nvSpPr>
          <p:cNvPr id="8" name="Szövegdoboz 7"/>
          <p:cNvSpPr txBox="1"/>
          <p:nvPr/>
        </p:nvSpPr>
        <p:spPr>
          <a:xfrm>
            <a:off x="1331640" y="1404000"/>
            <a:ext cx="7632848" cy="2446824"/>
          </a:xfrm>
          <a:prstGeom prst="rect">
            <a:avLst/>
          </a:prstGeom>
          <a:noFill/>
          <a:ln>
            <a:noFill/>
          </a:ln>
        </p:spPr>
        <p:txBody>
          <a:bodyPr wrap="square" rtlCol="0">
            <a:spAutoFit/>
          </a:bodyPr>
          <a:lstStyle/>
          <a:p>
            <a:pPr algn="ctr">
              <a:spcAft>
                <a:spcPts val="600"/>
              </a:spcAft>
            </a:pPr>
            <a:r>
              <a:rPr lang="hu-HU" sz="3200" b="1" i="1" smtClean="0">
                <a:solidFill>
                  <a:srgbClr val="006600"/>
                </a:solidFill>
                <a:latin typeface="Arial" panose="020B0604020202020204" pitchFamily="34" charset="0"/>
                <a:cs typeface="Arial" panose="020B0604020202020204" pitchFamily="34" charset="0"/>
              </a:rPr>
              <a:t>Hogyan lehet a z-index értékét</a:t>
            </a:r>
            <a:br>
              <a:rPr lang="hu-HU" sz="3200" b="1" i="1" smtClean="0">
                <a:solidFill>
                  <a:srgbClr val="006600"/>
                </a:solidFill>
                <a:latin typeface="Arial" panose="020B0604020202020204" pitchFamily="34" charset="0"/>
                <a:cs typeface="Arial" panose="020B0604020202020204" pitchFamily="34" charset="0"/>
              </a:rPr>
            </a:br>
            <a:r>
              <a:rPr lang="hu-HU" sz="3200" b="1" i="1" smtClean="0">
                <a:solidFill>
                  <a:srgbClr val="006600"/>
                </a:solidFill>
                <a:latin typeface="Arial" panose="020B0604020202020204" pitchFamily="34" charset="0"/>
                <a:cs typeface="Arial" panose="020B0604020202020204" pitchFamily="34" charset="0"/>
              </a:rPr>
              <a:t>dinamikusan változtatni?</a:t>
            </a:r>
          </a:p>
          <a:p>
            <a:r>
              <a:rPr lang="hu-HU" sz="2800" u="sng" smtClean="0">
                <a:solidFill>
                  <a:srgbClr val="006600"/>
                </a:solidFill>
                <a:latin typeface="Arial" panose="020B0604020202020204" pitchFamily="34" charset="0"/>
                <a:cs typeface="Arial" panose="020B0604020202020204" pitchFamily="34" charset="0"/>
              </a:rPr>
              <a:t>Megoldás</a:t>
            </a:r>
            <a:r>
              <a:rPr lang="hu-HU" sz="2800" smtClean="0">
                <a:solidFill>
                  <a:srgbClr val="006600"/>
                </a:solidFill>
                <a:latin typeface="Arial" panose="020B0604020202020204" pitchFamily="34" charset="0"/>
                <a:cs typeface="Arial" panose="020B0604020202020204" pitchFamily="34" charset="0"/>
              </a:rPr>
              <a:t>: adjunk az adott elemhez a :hover álosztályhoz egy nagyon magas vagy nagyon alacsony z-index értéket</a:t>
            </a:r>
          </a:p>
        </p:txBody>
      </p:sp>
      <p:sp>
        <p:nvSpPr>
          <p:cNvPr id="14" name="Szövegdoboz 13"/>
          <p:cNvSpPr txBox="1"/>
          <p:nvPr/>
        </p:nvSpPr>
        <p:spPr>
          <a:xfrm>
            <a:off x="2093188" y="6336000"/>
            <a:ext cx="2223864" cy="461665"/>
          </a:xfrm>
          <a:prstGeom prst="rect">
            <a:avLst/>
          </a:prstGeom>
          <a:solidFill>
            <a:srgbClr val="FF0000"/>
          </a:solidFill>
        </p:spPr>
        <p:txBody>
          <a:bodyPr wrap="square" rtlCol="0" anchor="ctr">
            <a:spAutoFit/>
          </a:bodyPr>
          <a:lstStyle/>
          <a:p>
            <a:pPr algn="ctr"/>
            <a:r>
              <a:rPr lang="hu-HU" sz="2400" smtClean="0">
                <a:solidFill>
                  <a:schemeClr val="bg1"/>
                </a:solidFill>
                <a:latin typeface="Arial" panose="020B0604020202020204" pitchFamily="34" charset="0"/>
                <a:cs typeface="Arial" panose="020B0604020202020204" pitchFamily="34" charset="0"/>
              </a:rPr>
              <a:t>rámutatás előtt</a:t>
            </a:r>
            <a:endParaRPr lang="hu-HU" sz="2000">
              <a:solidFill>
                <a:schemeClr val="bg1"/>
              </a:solidFill>
              <a:latin typeface="Arial" panose="020B0604020202020204" pitchFamily="34" charset="0"/>
              <a:cs typeface="Arial" panose="020B0604020202020204" pitchFamily="34" charset="0"/>
            </a:endParaRPr>
          </a:p>
        </p:txBody>
      </p:sp>
      <p:sp>
        <p:nvSpPr>
          <p:cNvPr id="15" name="Szövegdoboz 14"/>
          <p:cNvSpPr txBox="1"/>
          <p:nvPr/>
        </p:nvSpPr>
        <p:spPr>
          <a:xfrm>
            <a:off x="5818983" y="6335999"/>
            <a:ext cx="2223864" cy="461665"/>
          </a:xfrm>
          <a:prstGeom prst="rect">
            <a:avLst/>
          </a:prstGeom>
          <a:solidFill>
            <a:srgbClr val="FF0000"/>
          </a:solidFill>
        </p:spPr>
        <p:txBody>
          <a:bodyPr wrap="square" rtlCol="0" anchor="ctr">
            <a:spAutoFit/>
          </a:bodyPr>
          <a:lstStyle/>
          <a:p>
            <a:pPr algn="ctr"/>
            <a:r>
              <a:rPr lang="hu-HU" sz="2400" smtClean="0">
                <a:solidFill>
                  <a:schemeClr val="bg1"/>
                </a:solidFill>
                <a:latin typeface="Arial" panose="020B0604020202020204" pitchFamily="34" charset="0"/>
                <a:cs typeface="Arial" panose="020B0604020202020204" pitchFamily="34" charset="0"/>
              </a:rPr>
              <a:t>rámutatás után</a:t>
            </a:r>
            <a:endParaRPr lang="hu-HU" sz="20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0547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3. Átlátszóság</a:t>
            </a:r>
            <a:endParaRPr lang="hu-HU" sz="4400"/>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1800"/>
              </a:spcAft>
              <a:buNone/>
            </a:pPr>
            <a:r>
              <a:rPr lang="hu-HU"/>
              <a:t>Az </a:t>
            </a:r>
            <a:r>
              <a:rPr lang="hu-HU" b="1">
                <a:solidFill>
                  <a:srgbClr val="FF0000"/>
                </a:solidFill>
                <a:latin typeface="Courier New" panose="02070309020205020404" pitchFamily="49" charset="0"/>
                <a:cs typeface="Courier New" panose="02070309020205020404" pitchFamily="49" charset="0"/>
              </a:rPr>
              <a:t>opacity</a:t>
            </a:r>
            <a:r>
              <a:rPr lang="hu-HU" smtClean="0"/>
              <a:t> </a:t>
            </a:r>
            <a:r>
              <a:rPr lang="hu-HU"/>
              <a:t>tulajdonság </a:t>
            </a:r>
            <a:r>
              <a:rPr lang="hu-HU" b="1" i="1"/>
              <a:t>egy elem </a:t>
            </a:r>
            <a:r>
              <a:rPr lang="hu-HU" b="1" i="1" smtClean="0"/>
              <a:t>átlátszó-sági </a:t>
            </a:r>
            <a:r>
              <a:rPr lang="hu-HU" b="1" i="1"/>
              <a:t>szintjét</a:t>
            </a:r>
            <a:r>
              <a:rPr lang="hu-HU"/>
              <a:t> állítja </a:t>
            </a:r>
            <a:r>
              <a:rPr lang="hu-HU" smtClean="0"/>
              <a:t>be, vagyis hogy az egy-máson elhelyezkedő elemek esetén </a:t>
            </a:r>
            <a:r>
              <a:rPr lang="hu-HU" b="1" i="1" smtClean="0"/>
              <a:t>a felső elem alatt lévő elem mennyire látszik át</a:t>
            </a:r>
            <a:r>
              <a:rPr lang="hu-HU" smtClean="0"/>
              <a:t>.</a:t>
            </a:r>
            <a:endParaRPr lang="hu-HU"/>
          </a:p>
          <a:p>
            <a:pPr marL="0" indent="0">
              <a:spcBef>
                <a:spcPts val="0"/>
              </a:spcBef>
              <a:spcAft>
                <a:spcPts val="600"/>
              </a:spcAft>
              <a:buNone/>
            </a:pPr>
            <a:r>
              <a:rPr lang="hu-HU" u="sng" smtClean="0"/>
              <a:t>Az átlátszóság lehetséges értékei</a:t>
            </a:r>
            <a:r>
              <a:rPr lang="hu-HU" smtClean="0"/>
              <a:t>:</a:t>
            </a:r>
          </a:p>
          <a:p>
            <a:pPr>
              <a:spcBef>
                <a:spcPts val="0"/>
              </a:spcBef>
              <a:spcAft>
                <a:spcPts val="600"/>
              </a:spcAft>
            </a:pPr>
            <a:r>
              <a:rPr lang="hu-HU" smtClean="0"/>
              <a:t>1 = nem átlátható</a:t>
            </a:r>
          </a:p>
          <a:p>
            <a:pPr>
              <a:spcBef>
                <a:spcPts val="0"/>
              </a:spcBef>
              <a:spcAft>
                <a:spcPts val="600"/>
              </a:spcAft>
            </a:pPr>
            <a:r>
              <a:rPr lang="hu-HU" smtClean="0"/>
              <a:t>0,5 = 50%-</a:t>
            </a:r>
            <a:r>
              <a:rPr lang="hu-HU"/>
              <a:t>os </a:t>
            </a:r>
            <a:r>
              <a:rPr lang="hu-HU" smtClean="0"/>
              <a:t>átlátszóság</a:t>
            </a:r>
          </a:p>
          <a:p>
            <a:pPr>
              <a:spcBef>
                <a:spcPts val="0"/>
              </a:spcBef>
              <a:spcAft>
                <a:spcPts val="600"/>
              </a:spcAft>
            </a:pPr>
            <a:r>
              <a:rPr lang="hu-HU" smtClean="0"/>
              <a:t>0 = </a:t>
            </a:r>
            <a:r>
              <a:rPr lang="hu-HU"/>
              <a:t>teljesen </a:t>
            </a:r>
            <a:r>
              <a:rPr lang="hu-HU" smtClean="0"/>
              <a:t>átlátszó</a:t>
            </a:r>
            <a:endParaRPr lang="hu-HU" i="1"/>
          </a:p>
        </p:txBody>
      </p:sp>
      <p:sp>
        <p:nvSpPr>
          <p:cNvPr id="4" name="Dia számának helye 3"/>
          <p:cNvSpPr>
            <a:spLocks noGrp="1"/>
          </p:cNvSpPr>
          <p:nvPr>
            <p:ph type="sldNum" sz="quarter" idx="12"/>
          </p:nvPr>
        </p:nvSpPr>
        <p:spPr/>
        <p:txBody>
          <a:bodyPr/>
          <a:lstStyle/>
          <a:p>
            <a:fld id="{4DC61DD4-7DED-4AA4-9E5A-5F7D420479A6}" type="slidenum">
              <a:rPr lang="hu-HU" smtClean="0"/>
              <a:pPr/>
              <a:t>25</a:t>
            </a:fld>
            <a:endParaRPr lang="hu-HU" dirty="0"/>
          </a:p>
        </p:txBody>
      </p:sp>
    </p:spTree>
    <p:extLst>
      <p:ext uri="{BB962C8B-B14F-4D97-AF65-F5344CB8AC3E}">
        <p14:creationId xmlns:p14="http://schemas.microsoft.com/office/powerpoint/2010/main" val="119244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3. Átlátszóság (folyt)</a:t>
            </a:r>
            <a:endParaRPr lang="hu-HU" sz="4400"/>
          </a:p>
        </p:txBody>
      </p:sp>
      <p:pic>
        <p:nvPicPr>
          <p:cNvPr id="6" name="Kép 5"/>
          <p:cNvPicPr>
            <a:picLocks noChangeAspect="1"/>
          </p:cNvPicPr>
          <p:nvPr/>
        </p:nvPicPr>
        <p:blipFill rotWithShape="1">
          <a:blip r:embed="rId2"/>
          <a:srcRect l="17012" t="34136" r="15767" b="31729"/>
          <a:stretch/>
        </p:blipFill>
        <p:spPr bwMode="auto">
          <a:xfrm>
            <a:off x="1368000" y="4581128"/>
            <a:ext cx="7596488" cy="2168823"/>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26</a:t>
            </a:fld>
            <a:endParaRPr lang="hu-HU" dirty="0"/>
          </a:p>
        </p:txBody>
      </p:sp>
      <p:pic>
        <p:nvPicPr>
          <p:cNvPr id="7" name="Kép 6"/>
          <p:cNvPicPr>
            <a:picLocks noChangeAspect="1"/>
          </p:cNvPicPr>
          <p:nvPr/>
        </p:nvPicPr>
        <p:blipFill rotWithShape="1">
          <a:blip r:embed="rId3"/>
          <a:srcRect t="41332" r="18258" b="2760"/>
          <a:stretch/>
        </p:blipFill>
        <p:spPr bwMode="auto">
          <a:xfrm>
            <a:off x="1594171" y="1484784"/>
            <a:ext cx="7144146" cy="27464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5991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3. Átlátszóság (folyt)</a:t>
            </a:r>
            <a:endParaRPr lang="hu-HU" sz="4400"/>
          </a:p>
        </p:txBody>
      </p:sp>
      <p:sp>
        <p:nvSpPr>
          <p:cNvPr id="3" name="Tartalom helye 2"/>
          <p:cNvSpPr>
            <a:spLocks noGrp="1"/>
          </p:cNvSpPr>
          <p:nvPr>
            <p:ph idx="1"/>
          </p:nvPr>
        </p:nvSpPr>
        <p:spPr>
          <a:xfrm>
            <a:off x="1331640" y="1428736"/>
            <a:ext cx="7812360" cy="5240624"/>
          </a:xfrm>
        </p:spPr>
        <p:txBody>
          <a:bodyPr>
            <a:normAutofit lnSpcReduction="10000"/>
          </a:bodyPr>
          <a:lstStyle/>
          <a:p>
            <a:pPr marL="0" indent="0">
              <a:spcBef>
                <a:spcPts val="0"/>
              </a:spcBef>
              <a:buNone/>
            </a:pPr>
            <a:r>
              <a:rPr lang="hu-HU" sz="3200" b="1" i="1"/>
              <a:t>Ha átlátszóságot </a:t>
            </a:r>
            <a:r>
              <a:rPr lang="hu-HU" sz="3200" b="1" i="1" smtClean="0"/>
              <a:t>adunk </a:t>
            </a:r>
            <a:r>
              <a:rPr lang="hu-HU" sz="3200" b="1" i="1"/>
              <a:t>az elem </a:t>
            </a:r>
            <a:r>
              <a:rPr lang="hu-HU" sz="3200" b="1" i="1" smtClean="0"/>
              <a:t>hátte-réhez</a:t>
            </a:r>
            <a:r>
              <a:rPr lang="hu-HU" sz="3200" b="1" i="1"/>
              <a:t>, az </a:t>
            </a:r>
            <a:r>
              <a:rPr lang="hu-HU" sz="3200" b="1" i="1" smtClean="0"/>
              <a:t>opacity tulajdonságok hasz-nálatával </a:t>
            </a:r>
            <a:r>
              <a:rPr lang="hu-HU" sz="3200" b="1" i="1"/>
              <a:t>minden gyermekelem </a:t>
            </a:r>
            <a:r>
              <a:rPr lang="hu-HU" sz="3200" b="1" i="1" smtClean="0"/>
              <a:t>átlát-szóvá válik!</a:t>
            </a:r>
          </a:p>
          <a:p>
            <a:pPr marL="0" indent="0">
              <a:spcBef>
                <a:spcPts val="1800"/>
              </a:spcBef>
              <a:spcAft>
                <a:spcPts val="1800"/>
              </a:spcAft>
              <a:buNone/>
            </a:pPr>
            <a:r>
              <a:rPr lang="hu-HU" u="sng" smtClean="0"/>
              <a:t>Felhasználása</a:t>
            </a:r>
            <a:r>
              <a:rPr lang="hu-HU" smtClean="0"/>
              <a:t>: a szöveget egy </a:t>
            </a:r>
            <a:r>
              <a:rPr lang="hu-HU"/>
              <a:t>teljesen átlátszó elemen belül könnyen olvashatóvá </a:t>
            </a:r>
            <a:r>
              <a:rPr lang="hu-HU" smtClean="0"/>
              <a:t>lehet tenni</a:t>
            </a:r>
          </a:p>
          <a:p>
            <a:pPr marL="0" indent="0">
              <a:spcBef>
                <a:spcPts val="0"/>
              </a:spcBef>
              <a:buNone/>
            </a:pPr>
            <a:r>
              <a:rPr lang="hu-HU" sz="2800" i="1" smtClean="0"/>
              <a:t>Ha </a:t>
            </a:r>
            <a:r>
              <a:rPr lang="hu-HU" sz="2800" i="1"/>
              <a:t>nem </a:t>
            </a:r>
            <a:r>
              <a:rPr lang="hu-HU" sz="2800" i="1" smtClean="0"/>
              <a:t>szeretne a gyermekelemekhez át-látszóságot adni, pl. az elemet háttérszínét szeretné halványítani: RGBA színértéket kell alkalmazni.</a:t>
            </a:r>
            <a:endParaRPr lang="hu-HU" sz="2800" i="1"/>
          </a:p>
        </p:txBody>
      </p:sp>
      <p:sp>
        <p:nvSpPr>
          <p:cNvPr id="4" name="Dia számának helye 3"/>
          <p:cNvSpPr>
            <a:spLocks noGrp="1"/>
          </p:cNvSpPr>
          <p:nvPr>
            <p:ph type="sldNum" sz="quarter" idx="12"/>
          </p:nvPr>
        </p:nvSpPr>
        <p:spPr/>
        <p:txBody>
          <a:bodyPr/>
          <a:lstStyle/>
          <a:p>
            <a:fld id="{4DC61DD4-7DED-4AA4-9E5A-5F7D420479A6}" type="slidenum">
              <a:rPr lang="hu-HU" smtClean="0"/>
              <a:pPr/>
              <a:t>27</a:t>
            </a:fld>
            <a:endParaRPr lang="hu-HU" dirty="0"/>
          </a:p>
        </p:txBody>
      </p:sp>
    </p:spTree>
    <p:extLst>
      <p:ext uri="{BB962C8B-B14F-4D97-AF65-F5344CB8AC3E}">
        <p14:creationId xmlns:p14="http://schemas.microsoft.com/office/powerpoint/2010/main" val="3425501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RGBA színmegadás</a:t>
            </a:r>
            <a:endParaRPr lang="hu-HU" sz="4400"/>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1800"/>
              </a:spcAft>
              <a:buNone/>
            </a:pPr>
            <a:r>
              <a:rPr lang="hu-HU" sz="3200" b="1"/>
              <a:t>Az RGBA </a:t>
            </a:r>
            <a:r>
              <a:rPr lang="hu-HU" sz="3200" b="1" smtClean="0"/>
              <a:t>az </a:t>
            </a:r>
            <a:r>
              <a:rPr lang="hu-HU" sz="3200" b="1"/>
              <a:t>RGB </a:t>
            </a:r>
            <a:r>
              <a:rPr lang="hu-HU" sz="3200" b="1" smtClean="0"/>
              <a:t>színmegadás kiter-jesztése </a:t>
            </a:r>
            <a:r>
              <a:rPr lang="hu-HU" sz="3200" b="1"/>
              <a:t>egy alfa </a:t>
            </a:r>
            <a:r>
              <a:rPr lang="hu-HU" sz="3200" b="1" smtClean="0"/>
              <a:t>csatornával, amely meghatározza </a:t>
            </a:r>
            <a:r>
              <a:rPr lang="hu-HU" sz="3200" b="1"/>
              <a:t>a szín </a:t>
            </a:r>
            <a:r>
              <a:rPr lang="hu-HU" sz="3200" b="1" smtClean="0"/>
              <a:t>átlátszóságát.</a:t>
            </a:r>
          </a:p>
          <a:p>
            <a:pPr marL="0" indent="0">
              <a:spcBef>
                <a:spcPts val="0"/>
              </a:spcBef>
              <a:buNone/>
            </a:pPr>
            <a:r>
              <a:rPr lang="hu-HU" sz="2800" u="sng" smtClean="0"/>
              <a:t>RGBA színérték megadása</a:t>
            </a:r>
            <a:r>
              <a:rPr lang="hu-HU" sz="2800" smtClean="0"/>
              <a:t>:</a:t>
            </a:r>
            <a:endParaRPr lang="hu-HU" sz="2800"/>
          </a:p>
          <a:p>
            <a:pPr marL="0" indent="0">
              <a:spcBef>
                <a:spcPts val="1200"/>
              </a:spcBef>
              <a:spcAft>
                <a:spcPts val="1800"/>
              </a:spcAft>
              <a:buNone/>
            </a:pPr>
            <a:r>
              <a:rPr lang="hu-HU" sz="2800" b="1" smtClean="0">
                <a:solidFill>
                  <a:srgbClr val="FF0000"/>
                </a:solidFill>
              </a:rPr>
              <a:t>rgba</a:t>
            </a:r>
            <a:r>
              <a:rPr lang="hu-HU" sz="2800" smtClean="0">
                <a:solidFill>
                  <a:srgbClr val="FF0000"/>
                </a:solidFill>
              </a:rPr>
              <a:t> </a:t>
            </a:r>
            <a:r>
              <a:rPr lang="hu-HU" sz="2800">
                <a:solidFill>
                  <a:srgbClr val="FF0000"/>
                </a:solidFill>
              </a:rPr>
              <a:t>(piros, zöld, kék, alfa)</a:t>
            </a:r>
          </a:p>
          <a:p>
            <a:pPr marL="0" indent="0">
              <a:spcBef>
                <a:spcPts val="0"/>
              </a:spcBef>
              <a:buNone/>
            </a:pPr>
            <a:r>
              <a:rPr lang="hu-HU" sz="2800" i="1" smtClean="0"/>
              <a:t>Az </a:t>
            </a:r>
            <a:r>
              <a:rPr lang="hu-HU" sz="2800" i="1"/>
              <a:t>alfa paraméter </a:t>
            </a:r>
            <a:r>
              <a:rPr lang="hu-HU" sz="2800" i="1" smtClean="0"/>
              <a:t>a 0</a:t>
            </a:r>
            <a:br>
              <a:rPr lang="hu-HU" sz="2800" i="1" smtClean="0"/>
            </a:br>
            <a:r>
              <a:rPr lang="hu-HU" sz="2800" i="1" smtClean="0"/>
              <a:t>(</a:t>
            </a:r>
            <a:r>
              <a:rPr lang="hu-HU" sz="2800" i="1"/>
              <a:t>teljesen átlátszó) és </a:t>
            </a:r>
            <a:r>
              <a:rPr lang="hu-HU" sz="2800" i="1" smtClean="0"/>
              <a:t>az</a:t>
            </a:r>
            <a:br>
              <a:rPr lang="hu-HU" sz="2800" i="1" smtClean="0"/>
            </a:br>
            <a:r>
              <a:rPr lang="hu-HU" sz="2800" i="1" smtClean="0"/>
              <a:t>1 </a:t>
            </a:r>
            <a:r>
              <a:rPr lang="hu-HU" sz="2800" i="1"/>
              <a:t>(egyáltalán nem </a:t>
            </a:r>
            <a:r>
              <a:rPr lang="hu-HU" sz="2800" i="1" smtClean="0"/>
              <a:t>átlátszó)</a:t>
            </a:r>
            <a:br>
              <a:rPr lang="hu-HU" sz="2800" i="1" smtClean="0"/>
            </a:br>
            <a:r>
              <a:rPr lang="hu-HU" sz="2800" i="1" smtClean="0"/>
              <a:t>közötti egész vagy törtszám</a:t>
            </a:r>
            <a:br>
              <a:rPr lang="hu-HU" sz="2800" i="1" smtClean="0"/>
            </a:br>
            <a:r>
              <a:rPr lang="hu-HU" sz="2800" i="1" smtClean="0"/>
              <a:t>lehet.</a:t>
            </a:r>
            <a:endParaRPr lang="hu-HU" sz="2800" i="1"/>
          </a:p>
        </p:txBody>
      </p:sp>
      <p:sp>
        <p:nvSpPr>
          <p:cNvPr id="4" name="Dia számának helye 3"/>
          <p:cNvSpPr>
            <a:spLocks noGrp="1"/>
          </p:cNvSpPr>
          <p:nvPr>
            <p:ph type="sldNum" sz="quarter" idx="12"/>
          </p:nvPr>
        </p:nvSpPr>
        <p:spPr/>
        <p:txBody>
          <a:bodyPr/>
          <a:lstStyle/>
          <a:p>
            <a:fld id="{4DC61DD4-7DED-4AA4-9E5A-5F7D420479A6}" type="slidenum">
              <a:rPr lang="hu-HU" smtClean="0"/>
              <a:pPr/>
              <a:t>28</a:t>
            </a:fld>
            <a:endParaRPr lang="hu-HU" dirty="0"/>
          </a:p>
        </p:txBody>
      </p:sp>
      <p:pic>
        <p:nvPicPr>
          <p:cNvPr id="5" name="Kép 4"/>
          <p:cNvPicPr>
            <a:picLocks noChangeAspect="1"/>
          </p:cNvPicPr>
          <p:nvPr/>
        </p:nvPicPr>
        <p:blipFill rotWithShape="1">
          <a:blip r:embed="rId2"/>
          <a:srcRect l="50415" t="32291" r="26763" b="23425"/>
          <a:stretch/>
        </p:blipFill>
        <p:spPr bwMode="auto">
          <a:xfrm>
            <a:off x="5994110" y="3140968"/>
            <a:ext cx="3036582" cy="33123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6767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440000"/>
          </a:xfrm>
        </p:spPr>
        <p:txBody>
          <a:bodyPr>
            <a:noAutofit/>
          </a:bodyPr>
          <a:lstStyle/>
          <a:p>
            <a:pPr algn="ctr"/>
            <a:r>
              <a:rPr lang="hu-HU" sz="4400" smtClean="0"/>
              <a:t>Átlátszóság és feliratok együttes alkalmazása</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29</a:t>
            </a:fld>
            <a:endParaRPr lang="hu-HU" dirty="0"/>
          </a:p>
        </p:txBody>
      </p:sp>
      <p:pic>
        <p:nvPicPr>
          <p:cNvPr id="7" name="Kép 6"/>
          <p:cNvPicPr>
            <a:picLocks noChangeAspect="1"/>
          </p:cNvPicPr>
          <p:nvPr/>
        </p:nvPicPr>
        <p:blipFill rotWithShape="1">
          <a:blip r:embed="rId2"/>
          <a:srcRect l="18154" t="33397" r="17013" b="25455"/>
          <a:stretch/>
        </p:blipFill>
        <p:spPr bwMode="auto">
          <a:xfrm>
            <a:off x="1332000" y="1692001"/>
            <a:ext cx="7668000" cy="2735033"/>
          </a:xfrm>
          <a:prstGeom prst="rect">
            <a:avLst/>
          </a:prstGeom>
          <a:ln>
            <a:noFill/>
          </a:ln>
          <a:extLst>
            <a:ext uri="{53640926-AAD7-44D8-BBD7-CCE9431645EC}">
              <a14:shadowObscured xmlns:a14="http://schemas.microsoft.com/office/drawing/2010/main"/>
            </a:ext>
          </a:extLst>
        </p:spPr>
      </p:pic>
      <p:sp>
        <p:nvSpPr>
          <p:cNvPr id="8" name="Szövegdoboz 7"/>
          <p:cNvSpPr txBox="1"/>
          <p:nvPr/>
        </p:nvSpPr>
        <p:spPr>
          <a:xfrm>
            <a:off x="1332000" y="4428000"/>
            <a:ext cx="7344727" cy="2400657"/>
          </a:xfrm>
          <a:prstGeom prst="rect">
            <a:avLst/>
          </a:prstGeom>
          <a:noFill/>
          <a:ln>
            <a:noFill/>
          </a:ln>
        </p:spPr>
        <p:txBody>
          <a:bodyPr wrap="square" rtlCol="0">
            <a:spAutoFit/>
          </a:bodyPr>
          <a:lstStyle/>
          <a:p>
            <a:pPr>
              <a:tabLst>
                <a:tab pos="444500" algn="l"/>
                <a:tab pos="1071563" algn="l"/>
                <a:tab pos="1528763" algn="l"/>
                <a:tab pos="2338388" algn="l"/>
              </a:tabLst>
            </a:pPr>
            <a:r>
              <a:rPr lang="hu-HU" sz="2500" smtClean="0">
                <a:solidFill>
                  <a:srgbClr val="006600"/>
                </a:solidFill>
                <a:latin typeface="Arial" panose="020B0604020202020204" pitchFamily="34" charset="0"/>
                <a:cs typeface="Arial" panose="020B0604020202020204" pitchFamily="34" charset="0"/>
              </a:rPr>
              <a:t>példa:	&lt;div </a:t>
            </a:r>
            <a:r>
              <a:rPr lang="hu-HU" sz="2500">
                <a:solidFill>
                  <a:srgbClr val="006600"/>
                </a:solidFill>
                <a:latin typeface="Arial" panose="020B0604020202020204" pitchFamily="34" charset="0"/>
                <a:cs typeface="Arial" panose="020B0604020202020204" pitchFamily="34" charset="0"/>
              </a:rPr>
              <a:t>class="container"&gt;</a:t>
            </a:r>
          </a:p>
          <a:p>
            <a:pPr marL="444500">
              <a:tabLst>
                <a:tab pos="444500" algn="l"/>
                <a:tab pos="1071563" algn="l"/>
                <a:tab pos="1528763" algn="l"/>
                <a:tab pos="2338388" algn="l"/>
              </a:tabLst>
            </a:pPr>
            <a:r>
              <a:rPr lang="hu-HU" sz="2500">
                <a:solidFill>
                  <a:srgbClr val="006600"/>
                </a:solidFill>
                <a:latin typeface="Arial" panose="020B0604020202020204" pitchFamily="34" charset="0"/>
                <a:cs typeface="Arial" panose="020B0604020202020204" pitchFamily="34" charset="0"/>
              </a:rPr>
              <a:t>  </a:t>
            </a:r>
            <a:r>
              <a:rPr lang="hu-HU" sz="2500" smtClean="0">
                <a:solidFill>
                  <a:srgbClr val="006600"/>
                </a:solidFill>
                <a:latin typeface="Arial" panose="020B0604020202020204" pitchFamily="34" charset="0"/>
                <a:cs typeface="Arial" panose="020B0604020202020204" pitchFamily="34" charset="0"/>
              </a:rPr>
              <a:t>  		&lt;img	src</a:t>
            </a:r>
            <a:r>
              <a:rPr lang="hu-HU" sz="2500">
                <a:solidFill>
                  <a:srgbClr val="006600"/>
                </a:solidFill>
                <a:latin typeface="Arial" panose="020B0604020202020204" pitchFamily="34" charset="0"/>
                <a:cs typeface="Arial" panose="020B0604020202020204" pitchFamily="34" charset="0"/>
              </a:rPr>
              <a:t>="img_5terre_wide.jpg</a:t>
            </a:r>
            <a:r>
              <a:rPr lang="hu-HU" sz="2500" smtClean="0">
                <a:solidFill>
                  <a:srgbClr val="006600"/>
                </a:solidFill>
                <a:latin typeface="Arial" panose="020B0604020202020204" pitchFamily="34" charset="0"/>
                <a:cs typeface="Arial" panose="020B0604020202020204" pitchFamily="34" charset="0"/>
              </a:rPr>
              <a:t>"</a:t>
            </a:r>
            <a:br>
              <a:rPr lang="hu-HU" sz="2500" smtClean="0">
                <a:solidFill>
                  <a:srgbClr val="006600"/>
                </a:solidFill>
                <a:latin typeface="Arial" panose="020B0604020202020204" pitchFamily="34" charset="0"/>
                <a:cs typeface="Arial" panose="020B0604020202020204" pitchFamily="34" charset="0"/>
              </a:rPr>
            </a:br>
            <a:r>
              <a:rPr lang="hu-HU" sz="2500" smtClean="0">
                <a:solidFill>
                  <a:srgbClr val="006600"/>
                </a:solidFill>
                <a:latin typeface="Arial" panose="020B0604020202020204" pitchFamily="34" charset="0"/>
                <a:cs typeface="Arial" panose="020B0604020202020204" pitchFamily="34" charset="0"/>
              </a:rPr>
              <a:t> 			alt</a:t>
            </a:r>
            <a:r>
              <a:rPr lang="hu-HU" sz="2500">
                <a:solidFill>
                  <a:srgbClr val="006600"/>
                </a:solidFill>
                <a:latin typeface="Arial" panose="020B0604020202020204" pitchFamily="34" charset="0"/>
                <a:cs typeface="Arial" panose="020B0604020202020204" pitchFamily="34" charset="0"/>
              </a:rPr>
              <a:t>="Cinque Terre</a:t>
            </a:r>
            <a:r>
              <a:rPr lang="hu-HU" sz="2500" smtClean="0">
                <a:solidFill>
                  <a:srgbClr val="006600"/>
                </a:solidFill>
                <a:latin typeface="Arial" panose="020B0604020202020204" pitchFamily="34" charset="0"/>
                <a:cs typeface="Arial" panose="020B0604020202020204" pitchFamily="34" charset="0"/>
              </a:rPr>
              <a:t>"</a:t>
            </a:r>
            <a:br>
              <a:rPr lang="hu-HU" sz="2500" smtClean="0">
                <a:solidFill>
                  <a:srgbClr val="006600"/>
                </a:solidFill>
                <a:latin typeface="Arial" panose="020B0604020202020204" pitchFamily="34" charset="0"/>
                <a:cs typeface="Arial" panose="020B0604020202020204" pitchFamily="34" charset="0"/>
              </a:rPr>
            </a:br>
            <a:r>
              <a:rPr lang="hu-HU" sz="2500" smtClean="0">
                <a:solidFill>
                  <a:srgbClr val="006600"/>
                </a:solidFill>
                <a:latin typeface="Arial" panose="020B0604020202020204" pitchFamily="34" charset="0"/>
                <a:cs typeface="Arial" panose="020B0604020202020204" pitchFamily="34" charset="0"/>
              </a:rPr>
              <a:t>			width</a:t>
            </a:r>
            <a:r>
              <a:rPr lang="hu-HU" sz="2500">
                <a:solidFill>
                  <a:srgbClr val="006600"/>
                </a:solidFill>
                <a:latin typeface="Arial" panose="020B0604020202020204" pitchFamily="34" charset="0"/>
                <a:cs typeface="Arial" panose="020B0604020202020204" pitchFamily="34" charset="0"/>
              </a:rPr>
              <a:t>="1000" height="300"&gt;</a:t>
            </a:r>
          </a:p>
          <a:p>
            <a:pPr marL="444500">
              <a:tabLst>
                <a:tab pos="444500" algn="l"/>
                <a:tab pos="1071563" algn="l"/>
                <a:tab pos="1528763" algn="l"/>
                <a:tab pos="2338388" algn="l"/>
              </a:tabLst>
            </a:pPr>
            <a:r>
              <a:rPr lang="hu-HU" sz="2500">
                <a:solidFill>
                  <a:srgbClr val="006600"/>
                </a:solidFill>
                <a:latin typeface="Arial" panose="020B0604020202020204" pitchFamily="34" charset="0"/>
                <a:cs typeface="Arial" panose="020B0604020202020204" pitchFamily="34" charset="0"/>
              </a:rPr>
              <a:t>  </a:t>
            </a:r>
            <a:r>
              <a:rPr lang="hu-HU" sz="2500" smtClean="0">
                <a:solidFill>
                  <a:srgbClr val="006600"/>
                </a:solidFill>
                <a:latin typeface="Arial" panose="020B0604020202020204" pitchFamily="34" charset="0"/>
                <a:cs typeface="Arial" panose="020B0604020202020204" pitchFamily="34" charset="0"/>
              </a:rPr>
              <a:t>  		&lt;</a:t>
            </a:r>
            <a:r>
              <a:rPr lang="hu-HU" sz="2500">
                <a:solidFill>
                  <a:srgbClr val="006600"/>
                </a:solidFill>
                <a:latin typeface="Arial" panose="020B0604020202020204" pitchFamily="34" charset="0"/>
                <a:cs typeface="Arial" panose="020B0604020202020204" pitchFamily="34" charset="0"/>
              </a:rPr>
              <a:t>div class="center"&gt;Centered&lt;/div</a:t>
            </a:r>
            <a:r>
              <a:rPr lang="hu-HU" sz="2500" smtClean="0">
                <a:solidFill>
                  <a:srgbClr val="006600"/>
                </a:solidFill>
                <a:latin typeface="Arial" panose="020B0604020202020204" pitchFamily="34" charset="0"/>
                <a:cs typeface="Arial" panose="020B0604020202020204" pitchFamily="34" charset="0"/>
              </a:rPr>
              <a:t>&gt;</a:t>
            </a:r>
          </a:p>
          <a:p>
            <a:pPr>
              <a:tabLst>
                <a:tab pos="444500" algn="l"/>
                <a:tab pos="1071563" algn="l"/>
                <a:tab pos="1528763" algn="l"/>
                <a:tab pos="2338388" algn="l"/>
              </a:tabLst>
            </a:pPr>
            <a:r>
              <a:rPr lang="hu-HU" sz="2500" smtClean="0">
                <a:solidFill>
                  <a:srgbClr val="006600"/>
                </a:solidFill>
                <a:latin typeface="Arial" panose="020B0604020202020204" pitchFamily="34" charset="0"/>
                <a:cs typeface="Arial" panose="020B0604020202020204" pitchFamily="34" charset="0"/>
              </a:rPr>
              <a:t>		&lt;div&gt;</a:t>
            </a:r>
            <a:endParaRPr lang="hu-HU" sz="2500">
              <a:solidFill>
                <a:srgbClr val="00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1263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rmAutofit/>
          </a:bodyPr>
          <a:lstStyle/>
          <a:p>
            <a:pPr algn="ctr"/>
            <a:r>
              <a:rPr lang="hu-HU" sz="4400" smtClean="0"/>
              <a:t>A dobozmodell alkalmazása</a:t>
            </a:r>
            <a:br>
              <a:rPr lang="hu-HU" sz="4400" smtClean="0"/>
            </a:br>
            <a:r>
              <a:rPr lang="hu-HU" sz="3600" smtClean="0"/>
              <a:t>(ismétlés)</a:t>
            </a:r>
            <a:endParaRPr lang="hu-HU" sz="3600" dirty="0"/>
          </a:p>
        </p:txBody>
      </p:sp>
      <p:sp>
        <p:nvSpPr>
          <p:cNvPr id="4" name="Tartalom helye 3"/>
          <p:cNvSpPr>
            <a:spLocks noGrp="1"/>
          </p:cNvSpPr>
          <p:nvPr>
            <p:ph idx="1"/>
          </p:nvPr>
        </p:nvSpPr>
        <p:spPr>
          <a:xfrm>
            <a:off x="1331640" y="1628800"/>
            <a:ext cx="7632848" cy="5229200"/>
          </a:xfrm>
        </p:spPr>
        <p:txBody>
          <a:bodyPr>
            <a:normAutofit/>
          </a:bodyPr>
          <a:lstStyle/>
          <a:p>
            <a:pPr marL="88900" indent="0">
              <a:spcBef>
                <a:spcPts val="1800"/>
              </a:spcBef>
              <a:buNone/>
            </a:pPr>
            <a:r>
              <a:rPr lang="hu-HU" sz="3200" smtClean="0"/>
              <a:t>A blokkszintű elemek elhelyezése a </a:t>
            </a:r>
            <a:r>
              <a:rPr lang="hu-HU" sz="3200" b="1" i="1" smtClean="0"/>
              <a:t>dobozmodell</a:t>
            </a:r>
            <a:r>
              <a:rPr lang="hu-HU" sz="3200"/>
              <a:t/>
            </a:r>
            <a:br>
              <a:rPr lang="hu-HU" sz="3200"/>
            </a:br>
            <a:r>
              <a:rPr lang="hu-HU" sz="3200" smtClean="0"/>
              <a:t>alapján történik:</a:t>
            </a:r>
          </a:p>
          <a:p>
            <a:pPr marL="352425" indent="-263525">
              <a:spcBef>
                <a:spcPts val="1500"/>
              </a:spcBef>
            </a:pPr>
            <a:r>
              <a:rPr lang="hu-HU" sz="2800" b="1" smtClean="0">
                <a:solidFill>
                  <a:srgbClr val="FF0000"/>
                </a:solidFill>
              </a:rPr>
              <a:t>méret </a:t>
            </a:r>
            <a:r>
              <a:rPr lang="hu-HU" sz="2800" smtClean="0"/>
              <a:t>beállítása</a:t>
            </a:r>
            <a:br>
              <a:rPr lang="hu-HU" sz="2800" smtClean="0"/>
            </a:br>
            <a:r>
              <a:rPr lang="hu-HU" sz="2800" smtClean="0"/>
              <a:t>(width, height)</a:t>
            </a:r>
          </a:p>
          <a:p>
            <a:pPr marL="352425" indent="-263525">
              <a:spcBef>
                <a:spcPts val="1500"/>
              </a:spcBef>
            </a:pPr>
            <a:r>
              <a:rPr lang="hu-HU" sz="2800" b="1" smtClean="0">
                <a:solidFill>
                  <a:srgbClr val="FF0000"/>
                </a:solidFill>
              </a:rPr>
              <a:t>belső margó</a:t>
            </a:r>
            <a:br>
              <a:rPr lang="hu-HU" sz="2800" b="1" smtClean="0">
                <a:solidFill>
                  <a:srgbClr val="FF0000"/>
                </a:solidFill>
              </a:rPr>
            </a:br>
            <a:r>
              <a:rPr lang="hu-HU" sz="2800" smtClean="0"/>
              <a:t>méretének megadása (padding)</a:t>
            </a:r>
          </a:p>
          <a:p>
            <a:pPr marL="352425" indent="-263525">
              <a:spcBef>
                <a:spcPts val="1500"/>
              </a:spcBef>
            </a:pPr>
            <a:r>
              <a:rPr lang="hu-HU" sz="2800" b="1" smtClean="0">
                <a:solidFill>
                  <a:srgbClr val="FF0000"/>
                </a:solidFill>
              </a:rPr>
              <a:t>szegély</a:t>
            </a:r>
            <a:r>
              <a:rPr lang="hu-HU" sz="2800" smtClean="0"/>
              <a:t> nagyságának megadása (border)</a:t>
            </a:r>
          </a:p>
          <a:p>
            <a:pPr marL="352425" indent="-263525">
              <a:spcBef>
                <a:spcPts val="1500"/>
              </a:spcBef>
            </a:pPr>
            <a:r>
              <a:rPr lang="hu-HU" sz="2800" b="1" smtClean="0">
                <a:solidFill>
                  <a:srgbClr val="FF0000"/>
                </a:solidFill>
              </a:rPr>
              <a:t>külső margó </a:t>
            </a:r>
            <a:r>
              <a:rPr lang="hu-HU" sz="2800" smtClean="0"/>
              <a:t>méretének megadása (margin)</a:t>
            </a:r>
          </a:p>
        </p:txBody>
      </p:sp>
      <p:sp>
        <p:nvSpPr>
          <p:cNvPr id="3" name="Dia számának helye 2"/>
          <p:cNvSpPr>
            <a:spLocks noGrp="1"/>
          </p:cNvSpPr>
          <p:nvPr>
            <p:ph type="sldNum" sz="quarter" idx="12"/>
          </p:nvPr>
        </p:nvSpPr>
        <p:spPr/>
        <p:txBody>
          <a:bodyPr/>
          <a:lstStyle/>
          <a:p>
            <a:fld id="{4DC61DD4-7DED-4AA4-9E5A-5F7D420479A6}" type="slidenum">
              <a:rPr lang="hu-HU" smtClean="0"/>
              <a:pPr/>
              <a:t>3</a:t>
            </a:fld>
            <a:endParaRPr lang="hu-HU" dirty="0"/>
          </a:p>
        </p:txBody>
      </p:sp>
      <p:sp>
        <p:nvSpPr>
          <p:cNvPr id="5" name="AutoShape 2" descr="Serif ABC Arial- Times- Times serif kihangsulyozva.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
        <p:nvSpPr>
          <p:cNvPr id="8" name="AutoShape 2" descr="In der Typographie spielen Bitmap Fonts technisch gesehen keine Rolle mehr. Heute werden ausschließlich nur noch Vektor Fonts (Outline Fonts) verwendet. Denn im Gegensatz zu Pixel Fonts können Vektor Fonts unabhängig von der Auflösung des Peripheriegerätes definiert und somit ohne Qualitätsverluste beliebig skaliert werden. Den Standard in der Vektor Font-Technologie verkörpern gegenwärtig OpenType Fonts (OTF). Infografik: www.typolexikon.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rotWithShape="1">
          <a:blip r:embed="rId2"/>
          <a:srcRect l="24585" t="33767" r="43361" b="34127"/>
          <a:stretch/>
        </p:blipFill>
        <p:spPr bwMode="auto">
          <a:xfrm>
            <a:off x="4855145" y="2276872"/>
            <a:ext cx="4149077" cy="23356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55712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440000"/>
          </a:xfrm>
        </p:spPr>
        <p:txBody>
          <a:bodyPr>
            <a:noAutofit/>
          </a:bodyPr>
          <a:lstStyle/>
          <a:p>
            <a:pPr algn="ctr"/>
            <a:r>
              <a:rPr lang="hu-HU" sz="4400" smtClean="0"/>
              <a:t>Átlátszóság és feliratok együttes alkalmazása</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30</a:t>
            </a:fld>
            <a:endParaRPr lang="hu-HU" dirty="0"/>
          </a:p>
        </p:txBody>
      </p:sp>
      <p:sp>
        <p:nvSpPr>
          <p:cNvPr id="8" name="Szövegdoboz 7"/>
          <p:cNvSpPr txBox="1"/>
          <p:nvPr/>
        </p:nvSpPr>
        <p:spPr>
          <a:xfrm>
            <a:off x="1332000" y="1700808"/>
            <a:ext cx="7632488" cy="5016758"/>
          </a:xfrm>
          <a:prstGeom prst="rect">
            <a:avLst/>
          </a:prstGeom>
          <a:noFill/>
          <a:ln>
            <a:noFill/>
          </a:ln>
        </p:spPr>
        <p:txBody>
          <a:bodyPr wrap="square" rtlCol="0">
            <a:spAutoFit/>
          </a:bodyPr>
          <a:lstStyle/>
          <a:p>
            <a:pPr>
              <a:tabLst>
                <a:tab pos="3944938" algn="l"/>
              </a:tabLst>
            </a:pPr>
            <a:r>
              <a:rPr lang="en-US" sz="3000">
                <a:solidFill>
                  <a:srgbClr val="006600"/>
                </a:solidFill>
                <a:latin typeface="Arial" panose="020B0604020202020204" pitchFamily="34" charset="0"/>
                <a:cs typeface="Arial" panose="020B0604020202020204" pitchFamily="34" charset="0"/>
              </a:rPr>
              <a:t>img { </a:t>
            </a:r>
            <a:r>
              <a:rPr lang="hu-HU" sz="3000" smtClean="0">
                <a:solidFill>
                  <a:srgbClr val="006600"/>
                </a:solidFill>
                <a:latin typeface="Arial" panose="020B0604020202020204" pitchFamily="34" charset="0"/>
                <a:cs typeface="Arial" panose="020B0604020202020204" pitchFamily="34" charset="0"/>
              </a:rPr>
              <a:t>	.center {</a:t>
            </a:r>
            <a:endParaRPr lang="en-US" sz="3000">
              <a:solidFill>
                <a:srgbClr val="006600"/>
              </a:solidFill>
              <a:latin typeface="Arial" panose="020B0604020202020204" pitchFamily="34" charset="0"/>
              <a:cs typeface="Arial" panose="020B0604020202020204" pitchFamily="34" charset="0"/>
            </a:endParaRPr>
          </a:p>
          <a:p>
            <a:pPr>
              <a:tabLst>
                <a:tab pos="352425" algn="l"/>
                <a:tab pos="4310063" algn="l"/>
              </a:tabLst>
            </a:pPr>
            <a:r>
              <a:rPr lang="hu-HU" sz="3000" smtClean="0">
                <a:solidFill>
                  <a:srgbClr val="006600"/>
                </a:solidFill>
                <a:latin typeface="Arial" panose="020B0604020202020204" pitchFamily="34" charset="0"/>
                <a:cs typeface="Arial" panose="020B0604020202020204" pitchFamily="34" charset="0"/>
              </a:rPr>
              <a:t>	</a:t>
            </a:r>
            <a:r>
              <a:rPr lang="en-US" sz="3000" smtClean="0">
                <a:solidFill>
                  <a:srgbClr val="006600"/>
                </a:solidFill>
                <a:latin typeface="Arial" panose="020B0604020202020204" pitchFamily="34" charset="0"/>
                <a:cs typeface="Arial" panose="020B0604020202020204" pitchFamily="34" charset="0"/>
              </a:rPr>
              <a:t>width</a:t>
            </a:r>
            <a:r>
              <a:rPr lang="en-US" sz="3000">
                <a:solidFill>
                  <a:srgbClr val="006600"/>
                </a:solidFill>
                <a:latin typeface="Arial" panose="020B0604020202020204" pitchFamily="34" charset="0"/>
                <a:cs typeface="Arial" panose="020B0604020202020204" pitchFamily="34" charset="0"/>
              </a:rPr>
              <a:t>: 100</a:t>
            </a:r>
            <a:r>
              <a:rPr lang="en-US" sz="3000" smtClean="0">
                <a:solidFill>
                  <a:srgbClr val="006600"/>
                </a:solidFill>
                <a:latin typeface="Arial" panose="020B0604020202020204" pitchFamily="34" charset="0"/>
                <a:cs typeface="Arial" panose="020B0604020202020204" pitchFamily="34" charset="0"/>
              </a:rPr>
              <a:t>%;</a:t>
            </a:r>
            <a:r>
              <a:rPr lang="hu-HU" sz="3000" smtClean="0">
                <a:solidFill>
                  <a:srgbClr val="006600"/>
                </a:solidFill>
                <a:latin typeface="Arial" panose="020B0604020202020204" pitchFamily="34" charset="0"/>
                <a:cs typeface="Arial" panose="020B0604020202020204" pitchFamily="34" charset="0"/>
              </a:rPr>
              <a:t>	position: absolute;</a:t>
            </a:r>
            <a:endParaRPr lang="en-US" sz="3000">
              <a:solidFill>
                <a:srgbClr val="006600"/>
              </a:solidFill>
              <a:latin typeface="Arial" panose="020B0604020202020204" pitchFamily="34" charset="0"/>
              <a:cs typeface="Arial" panose="020B0604020202020204" pitchFamily="34" charset="0"/>
            </a:endParaRPr>
          </a:p>
          <a:p>
            <a:pPr>
              <a:tabLst>
                <a:tab pos="352425" algn="l"/>
                <a:tab pos="4310063" algn="l"/>
              </a:tabLst>
            </a:pPr>
            <a:r>
              <a:rPr lang="hu-HU" sz="3000" smtClean="0">
                <a:solidFill>
                  <a:srgbClr val="006600"/>
                </a:solidFill>
                <a:latin typeface="Arial" panose="020B0604020202020204" pitchFamily="34" charset="0"/>
                <a:cs typeface="Arial" panose="020B0604020202020204" pitchFamily="34" charset="0"/>
              </a:rPr>
              <a:t>	</a:t>
            </a:r>
            <a:r>
              <a:rPr lang="en-US" sz="3000" smtClean="0">
                <a:solidFill>
                  <a:srgbClr val="006600"/>
                </a:solidFill>
                <a:latin typeface="Arial" panose="020B0604020202020204" pitchFamily="34" charset="0"/>
                <a:cs typeface="Arial" panose="020B0604020202020204" pitchFamily="34" charset="0"/>
              </a:rPr>
              <a:t>height</a:t>
            </a:r>
            <a:r>
              <a:rPr lang="en-US" sz="3000">
                <a:solidFill>
                  <a:srgbClr val="006600"/>
                </a:solidFill>
                <a:latin typeface="Arial" panose="020B0604020202020204" pitchFamily="34" charset="0"/>
                <a:cs typeface="Arial" panose="020B0604020202020204" pitchFamily="34" charset="0"/>
              </a:rPr>
              <a:t>: auto</a:t>
            </a:r>
            <a:r>
              <a:rPr lang="en-US" sz="3000" smtClean="0">
                <a:solidFill>
                  <a:srgbClr val="006600"/>
                </a:solidFill>
                <a:latin typeface="Arial" panose="020B0604020202020204" pitchFamily="34" charset="0"/>
                <a:cs typeface="Arial" panose="020B0604020202020204" pitchFamily="34" charset="0"/>
              </a:rPr>
              <a:t>;</a:t>
            </a:r>
            <a:r>
              <a:rPr lang="hu-HU" sz="3000" smtClean="0">
                <a:solidFill>
                  <a:srgbClr val="006600"/>
                </a:solidFill>
                <a:latin typeface="Arial" panose="020B0604020202020204" pitchFamily="34" charset="0"/>
                <a:cs typeface="Arial" panose="020B0604020202020204" pitchFamily="34" charset="0"/>
              </a:rPr>
              <a:t>	left: 0px;</a:t>
            </a:r>
            <a:endParaRPr lang="en-US" sz="3000">
              <a:solidFill>
                <a:srgbClr val="006600"/>
              </a:solidFill>
              <a:latin typeface="Arial" panose="020B0604020202020204" pitchFamily="34" charset="0"/>
              <a:cs typeface="Arial" panose="020B0604020202020204" pitchFamily="34" charset="0"/>
            </a:endParaRPr>
          </a:p>
          <a:p>
            <a:pPr>
              <a:tabLst>
                <a:tab pos="352425" algn="l"/>
                <a:tab pos="4310063" algn="l"/>
              </a:tabLst>
            </a:pPr>
            <a:r>
              <a:rPr lang="hu-HU" sz="3000" smtClean="0">
                <a:solidFill>
                  <a:srgbClr val="006600"/>
                </a:solidFill>
                <a:latin typeface="Arial" panose="020B0604020202020204" pitchFamily="34" charset="0"/>
                <a:cs typeface="Arial" panose="020B0604020202020204" pitchFamily="34" charset="0"/>
              </a:rPr>
              <a:t>	</a:t>
            </a:r>
            <a:r>
              <a:rPr lang="en-US" sz="3000" smtClean="0">
                <a:solidFill>
                  <a:srgbClr val="006600"/>
                </a:solidFill>
                <a:latin typeface="Arial" panose="020B0604020202020204" pitchFamily="34" charset="0"/>
                <a:cs typeface="Arial" panose="020B0604020202020204" pitchFamily="34" charset="0"/>
              </a:rPr>
              <a:t>opacity</a:t>
            </a:r>
            <a:r>
              <a:rPr lang="en-US" sz="3000">
                <a:solidFill>
                  <a:srgbClr val="006600"/>
                </a:solidFill>
                <a:latin typeface="Arial" panose="020B0604020202020204" pitchFamily="34" charset="0"/>
                <a:cs typeface="Arial" panose="020B0604020202020204" pitchFamily="34" charset="0"/>
              </a:rPr>
              <a:t>: 0.3</a:t>
            </a:r>
            <a:r>
              <a:rPr lang="en-US" sz="3000" smtClean="0">
                <a:solidFill>
                  <a:srgbClr val="006600"/>
                </a:solidFill>
                <a:latin typeface="Arial" panose="020B0604020202020204" pitchFamily="34" charset="0"/>
                <a:cs typeface="Arial" panose="020B0604020202020204" pitchFamily="34" charset="0"/>
              </a:rPr>
              <a:t>;</a:t>
            </a:r>
            <a:r>
              <a:rPr lang="hu-HU" sz="3000" smtClean="0">
                <a:solidFill>
                  <a:srgbClr val="006600"/>
                </a:solidFill>
                <a:latin typeface="Arial" panose="020B0604020202020204" pitchFamily="34" charset="0"/>
                <a:cs typeface="Arial" panose="020B0604020202020204" pitchFamily="34" charset="0"/>
              </a:rPr>
              <a:t> }	top: 50%;</a:t>
            </a:r>
            <a:endParaRPr lang="en-US" sz="3000">
              <a:solidFill>
                <a:srgbClr val="006600"/>
              </a:solidFill>
              <a:latin typeface="Arial" panose="020B0604020202020204" pitchFamily="34" charset="0"/>
              <a:cs typeface="Arial" panose="020B0604020202020204" pitchFamily="34" charset="0"/>
            </a:endParaRPr>
          </a:p>
          <a:p>
            <a:pPr>
              <a:tabLst>
                <a:tab pos="4310063" algn="l"/>
              </a:tabLst>
            </a:pPr>
            <a:r>
              <a:rPr lang="hu-HU" sz="3000" smtClean="0">
                <a:solidFill>
                  <a:srgbClr val="006600"/>
                </a:solidFill>
                <a:latin typeface="Arial" panose="020B0604020202020204" pitchFamily="34" charset="0"/>
                <a:cs typeface="Arial" panose="020B0604020202020204" pitchFamily="34" charset="0"/>
              </a:rPr>
              <a:t>	</a:t>
            </a:r>
            <a:r>
              <a:rPr lang="en-US" sz="3000">
                <a:solidFill>
                  <a:srgbClr val="006600"/>
                </a:solidFill>
                <a:latin typeface="Arial" panose="020B0604020202020204" pitchFamily="34" charset="0"/>
                <a:cs typeface="Arial" panose="020B0604020202020204" pitchFamily="34" charset="0"/>
              </a:rPr>
              <a:t>width: 100%;</a:t>
            </a:r>
          </a:p>
          <a:p>
            <a:pPr>
              <a:tabLst>
                <a:tab pos="4310063" algn="l"/>
              </a:tabLst>
            </a:pPr>
            <a:r>
              <a:rPr lang="hu-HU" sz="3000">
                <a:solidFill>
                  <a:srgbClr val="006600"/>
                </a:solidFill>
                <a:latin typeface="Arial" panose="020B0604020202020204" pitchFamily="34" charset="0"/>
                <a:cs typeface="Arial" panose="020B0604020202020204" pitchFamily="34" charset="0"/>
              </a:rPr>
              <a:t>.container {</a:t>
            </a:r>
            <a:r>
              <a:rPr lang="hu-HU" sz="3000" smtClean="0">
                <a:solidFill>
                  <a:srgbClr val="006600"/>
                </a:solidFill>
                <a:latin typeface="Arial" panose="020B0604020202020204" pitchFamily="34" charset="0"/>
                <a:cs typeface="Arial" panose="020B0604020202020204" pitchFamily="34" charset="0"/>
              </a:rPr>
              <a:t>	text-align: center;</a:t>
            </a:r>
          </a:p>
          <a:p>
            <a:pPr>
              <a:spcAft>
                <a:spcPts val="2400"/>
              </a:spcAft>
              <a:tabLst>
                <a:tab pos="352425" algn="l"/>
                <a:tab pos="4310063" algn="l"/>
              </a:tabLst>
            </a:pPr>
            <a:r>
              <a:rPr lang="hu-HU" sz="3000" smtClean="0">
                <a:solidFill>
                  <a:srgbClr val="006600"/>
                </a:solidFill>
                <a:latin typeface="Arial" panose="020B0604020202020204" pitchFamily="34" charset="0"/>
                <a:cs typeface="Arial" panose="020B0604020202020204" pitchFamily="34" charset="0"/>
              </a:rPr>
              <a:t>	position</a:t>
            </a:r>
            <a:r>
              <a:rPr lang="hu-HU" sz="3000">
                <a:solidFill>
                  <a:srgbClr val="006600"/>
                </a:solidFill>
                <a:latin typeface="Arial" panose="020B0604020202020204" pitchFamily="34" charset="0"/>
                <a:cs typeface="Arial" panose="020B0604020202020204" pitchFamily="34" charset="0"/>
              </a:rPr>
              <a:t>: relative</a:t>
            </a:r>
            <a:r>
              <a:rPr lang="hu-HU" sz="3000" smtClean="0">
                <a:solidFill>
                  <a:srgbClr val="006600"/>
                </a:solidFill>
                <a:latin typeface="Arial" panose="020B0604020202020204" pitchFamily="34" charset="0"/>
                <a:cs typeface="Arial" panose="020B0604020202020204" pitchFamily="34" charset="0"/>
              </a:rPr>
              <a:t>; }	</a:t>
            </a:r>
            <a:r>
              <a:rPr lang="en-US" sz="3000" smtClean="0">
                <a:solidFill>
                  <a:srgbClr val="006600"/>
                </a:solidFill>
                <a:latin typeface="Arial" panose="020B0604020202020204" pitchFamily="34" charset="0"/>
                <a:cs typeface="Arial" panose="020B0604020202020204" pitchFamily="34" charset="0"/>
              </a:rPr>
              <a:t>font-size</a:t>
            </a:r>
            <a:r>
              <a:rPr lang="en-US" sz="3000">
                <a:solidFill>
                  <a:srgbClr val="006600"/>
                </a:solidFill>
                <a:latin typeface="Arial" panose="020B0604020202020204" pitchFamily="34" charset="0"/>
                <a:cs typeface="Arial" panose="020B0604020202020204" pitchFamily="34" charset="0"/>
              </a:rPr>
              <a:t>: 18px</a:t>
            </a:r>
            <a:r>
              <a:rPr lang="en-US" sz="3000" smtClean="0">
                <a:solidFill>
                  <a:srgbClr val="006600"/>
                </a:solidFill>
                <a:latin typeface="Arial" panose="020B0604020202020204" pitchFamily="34" charset="0"/>
                <a:cs typeface="Arial" panose="020B0604020202020204" pitchFamily="34" charset="0"/>
              </a:rPr>
              <a:t>;</a:t>
            </a:r>
            <a:r>
              <a:rPr lang="hu-HU" sz="3000">
                <a:solidFill>
                  <a:srgbClr val="006600"/>
                </a:solidFill>
                <a:latin typeface="Arial" panose="020B0604020202020204" pitchFamily="34" charset="0"/>
                <a:cs typeface="Arial" panose="020B0604020202020204" pitchFamily="34" charset="0"/>
              </a:rPr>
              <a:t> </a:t>
            </a:r>
            <a:r>
              <a:rPr lang="hu-HU" sz="3000" smtClean="0">
                <a:solidFill>
                  <a:srgbClr val="006600"/>
                </a:solidFill>
                <a:latin typeface="Arial" panose="020B0604020202020204" pitchFamily="34" charset="0"/>
                <a:cs typeface="Arial" panose="020B0604020202020204" pitchFamily="34" charset="0"/>
              </a:rPr>
              <a:t>}</a:t>
            </a:r>
          </a:p>
          <a:p>
            <a:pPr>
              <a:tabLst>
                <a:tab pos="352425" algn="l"/>
                <a:tab pos="4310063" algn="l"/>
              </a:tabLst>
            </a:pPr>
            <a:r>
              <a:rPr lang="hu-HU" sz="3000" i="1" smtClean="0">
                <a:solidFill>
                  <a:srgbClr val="006600"/>
                </a:solidFill>
                <a:latin typeface="Arial" panose="020B0604020202020204" pitchFamily="34" charset="0"/>
                <a:cs typeface="Arial" panose="020B0604020202020204" pitchFamily="34" charset="0"/>
              </a:rPr>
              <a:t>A szöveget tartalmazó dobozt a "container" szülőelemhez képest abszolút módon igazítjuk és helyezzük el. </a:t>
            </a:r>
          </a:p>
        </p:txBody>
      </p:sp>
    </p:spTree>
    <p:extLst>
      <p:ext uri="{BB962C8B-B14F-4D97-AF65-F5344CB8AC3E}">
        <p14:creationId xmlns:p14="http://schemas.microsoft.com/office/powerpoint/2010/main" val="3549054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a:t>
            </a:r>
            <a:endParaRPr lang="hu-HU" sz="4400"/>
          </a:p>
        </p:txBody>
      </p:sp>
      <p:sp>
        <p:nvSpPr>
          <p:cNvPr id="3" name="Tartalom helye 2"/>
          <p:cNvSpPr>
            <a:spLocks noGrp="1"/>
          </p:cNvSpPr>
          <p:nvPr>
            <p:ph idx="1"/>
          </p:nvPr>
        </p:nvSpPr>
        <p:spPr>
          <a:xfrm>
            <a:off x="1331640" y="1428736"/>
            <a:ext cx="7812360" cy="1568216"/>
          </a:xfrm>
        </p:spPr>
        <p:txBody>
          <a:bodyPr>
            <a:normAutofit/>
          </a:bodyPr>
          <a:lstStyle/>
          <a:p>
            <a:pPr marL="0" indent="0">
              <a:spcBef>
                <a:spcPts val="0"/>
              </a:spcBef>
              <a:spcAft>
                <a:spcPts val="1800"/>
              </a:spcAft>
              <a:buNone/>
            </a:pPr>
            <a:r>
              <a:rPr lang="hu-HU" smtClean="0"/>
              <a:t>A </a:t>
            </a:r>
            <a:r>
              <a:rPr lang="hu-HU" b="1" smtClean="0">
                <a:solidFill>
                  <a:srgbClr val="FF0000"/>
                </a:solidFill>
                <a:latin typeface="Courier New" panose="02070309020205020404" pitchFamily="49" charset="0"/>
                <a:cs typeface="Courier New" panose="02070309020205020404" pitchFamily="49" charset="0"/>
              </a:rPr>
              <a:t>float</a:t>
            </a:r>
            <a:r>
              <a:rPr lang="hu-HU" smtClean="0"/>
              <a:t> tulajdonsággal </a:t>
            </a:r>
            <a:r>
              <a:rPr lang="hu-HU" b="1" i="1" smtClean="0"/>
              <a:t>vízszintes irány-ban a befoglaló elem széleihez tolhatjuk az elemeket</a:t>
            </a:r>
            <a:r>
              <a:rPr lang="hu-HU" smtClean="0"/>
              <a:t>.</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31</a:t>
            </a:fld>
            <a:endParaRPr lang="hu-HU" dirty="0"/>
          </a:p>
        </p:txBody>
      </p:sp>
      <p:pic>
        <p:nvPicPr>
          <p:cNvPr id="5" name="Kép 4"/>
          <p:cNvPicPr>
            <a:picLocks noChangeAspect="1"/>
          </p:cNvPicPr>
          <p:nvPr/>
        </p:nvPicPr>
        <p:blipFill rotWithShape="1">
          <a:blip r:embed="rId2"/>
          <a:srcRect l="43361" t="44838" r="9959" b="14384"/>
          <a:stretch/>
        </p:blipFill>
        <p:spPr bwMode="auto">
          <a:xfrm>
            <a:off x="1656000" y="2952000"/>
            <a:ext cx="7128792" cy="35012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0535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buNone/>
            </a:pPr>
            <a:r>
              <a:rPr lang="hu-HU" u="sng" smtClean="0"/>
              <a:t>A lehetséges értékek</a:t>
            </a:r>
            <a:r>
              <a:rPr lang="hu-HU" smtClean="0"/>
              <a:t>:</a:t>
            </a:r>
          </a:p>
          <a:p>
            <a:pPr>
              <a:spcBef>
                <a:spcPts val="0"/>
              </a:spcBef>
            </a:pPr>
            <a:r>
              <a:rPr lang="hu-HU" b="1" smtClean="0">
                <a:solidFill>
                  <a:srgbClr val="FF0000"/>
                </a:solidFill>
              </a:rPr>
              <a:t>none</a:t>
            </a:r>
            <a:r>
              <a:rPr lang="hu-HU" smtClean="0"/>
              <a:t> (alapértelmezett): </a:t>
            </a:r>
            <a:r>
              <a:rPr lang="hu-HU" b="1" i="1" smtClean="0"/>
              <a:t>nincsen</a:t>
            </a:r>
            <a:r>
              <a:rPr lang="hu-HU" smtClean="0"/>
              <a:t> úsztatás</a:t>
            </a:r>
          </a:p>
          <a:p>
            <a:pPr>
              <a:spcBef>
                <a:spcPts val="0"/>
              </a:spcBef>
            </a:pPr>
            <a:r>
              <a:rPr lang="hu-HU" b="1" smtClean="0">
                <a:solidFill>
                  <a:srgbClr val="FF0000"/>
                </a:solidFill>
              </a:rPr>
              <a:t>inherit</a:t>
            </a:r>
            <a:r>
              <a:rPr lang="hu-HU" smtClean="0"/>
              <a:t>: a szülőtől örökli az értéket</a:t>
            </a:r>
          </a:p>
          <a:p>
            <a:pPr>
              <a:spcBef>
                <a:spcPts val="0"/>
              </a:spcBef>
            </a:pPr>
            <a:r>
              <a:rPr lang="hu-HU" b="1" smtClean="0">
                <a:solidFill>
                  <a:srgbClr val="FF0000"/>
                </a:solidFill>
              </a:rPr>
              <a:t>left</a:t>
            </a:r>
            <a:r>
              <a:rPr lang="hu-HU" smtClean="0"/>
              <a:t>: az úsztatott elemet a beágyazó elem </a:t>
            </a:r>
            <a:r>
              <a:rPr lang="hu-HU" b="1" i="1" smtClean="0"/>
              <a:t>bal szélére</a:t>
            </a:r>
            <a:r>
              <a:rPr lang="hu-HU" smtClean="0"/>
              <a:t> tolja / úsztatja</a:t>
            </a:r>
          </a:p>
          <a:p>
            <a:pPr>
              <a:spcBef>
                <a:spcPts val="0"/>
              </a:spcBef>
              <a:spcAft>
                <a:spcPts val="2400"/>
              </a:spcAft>
            </a:pPr>
            <a:r>
              <a:rPr lang="hu-HU" b="1" smtClean="0">
                <a:solidFill>
                  <a:srgbClr val="FF0000"/>
                </a:solidFill>
              </a:rPr>
              <a:t>right</a:t>
            </a:r>
            <a:r>
              <a:rPr lang="hu-HU" smtClean="0"/>
              <a:t>: az úsztatott elemet a beágyazó elem </a:t>
            </a:r>
            <a:r>
              <a:rPr lang="hu-HU" b="1" i="1" smtClean="0"/>
              <a:t>jobb szélére </a:t>
            </a:r>
            <a:r>
              <a:rPr lang="hu-HU" smtClean="0"/>
              <a:t>tolja / úsztatja</a:t>
            </a:r>
            <a:endParaRPr lang="hu-HU"/>
          </a:p>
          <a:p>
            <a:pPr marL="0" indent="0">
              <a:spcBef>
                <a:spcPts val="0"/>
              </a:spcBef>
              <a:spcAft>
                <a:spcPts val="1800"/>
              </a:spcAft>
              <a:buNone/>
            </a:pPr>
            <a:r>
              <a:rPr lang="hu-HU" sz="2800" smtClean="0"/>
              <a:t>Ez a jellemző </a:t>
            </a:r>
            <a:r>
              <a:rPr lang="hu-HU" sz="2800" b="1" i="1" smtClean="0"/>
              <a:t>az inline elemeknek is blokk-dobozt hoz létre</a:t>
            </a:r>
            <a:r>
              <a:rPr lang="hu-HU" sz="2800" smtClean="0"/>
              <a:t>, a szomszédos elemekhez képesti távolságot pedig a margin értékeivel lehet megváltoztatni.</a:t>
            </a:r>
            <a:endParaRPr lang="hu-HU" sz="2800"/>
          </a:p>
        </p:txBody>
      </p:sp>
      <p:sp>
        <p:nvSpPr>
          <p:cNvPr id="4" name="Dia számának helye 3"/>
          <p:cNvSpPr>
            <a:spLocks noGrp="1"/>
          </p:cNvSpPr>
          <p:nvPr>
            <p:ph type="sldNum" sz="quarter" idx="12"/>
          </p:nvPr>
        </p:nvSpPr>
        <p:spPr/>
        <p:txBody>
          <a:bodyPr/>
          <a:lstStyle/>
          <a:p>
            <a:fld id="{4DC61DD4-7DED-4AA4-9E5A-5F7D420479A6}" type="slidenum">
              <a:rPr lang="hu-HU" smtClean="0"/>
              <a:pPr/>
              <a:t>32</a:t>
            </a:fld>
            <a:endParaRPr lang="hu-HU" dirty="0"/>
          </a:p>
        </p:txBody>
      </p:sp>
    </p:spTree>
    <p:extLst>
      <p:ext uri="{BB962C8B-B14F-4D97-AF65-F5344CB8AC3E}">
        <p14:creationId xmlns:p14="http://schemas.microsoft.com/office/powerpoint/2010/main" val="1625492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33</a:t>
            </a:fld>
            <a:endParaRPr lang="hu-HU" dirty="0"/>
          </a:p>
        </p:txBody>
      </p:sp>
      <p:pic>
        <p:nvPicPr>
          <p:cNvPr id="6" name="Kép 5"/>
          <p:cNvPicPr>
            <a:picLocks noChangeAspect="1"/>
          </p:cNvPicPr>
          <p:nvPr/>
        </p:nvPicPr>
        <p:blipFill rotWithShape="1">
          <a:blip r:embed="rId2"/>
          <a:srcRect l="16701" t="44100" r="15664" b="26562"/>
          <a:stretch/>
        </p:blipFill>
        <p:spPr bwMode="auto">
          <a:xfrm>
            <a:off x="1357838" y="2996952"/>
            <a:ext cx="6012000" cy="1465768"/>
          </a:xfrm>
          <a:prstGeom prst="rect">
            <a:avLst/>
          </a:prstGeom>
          <a:ln>
            <a:noFill/>
          </a:ln>
          <a:extLst>
            <a:ext uri="{53640926-AAD7-44D8-BBD7-CCE9431645EC}">
              <a14:shadowObscured xmlns:a14="http://schemas.microsoft.com/office/drawing/2010/main"/>
            </a:ext>
          </a:extLst>
        </p:spPr>
      </p:pic>
      <p:pic>
        <p:nvPicPr>
          <p:cNvPr id="7" name="Kép 6"/>
          <p:cNvPicPr>
            <a:picLocks noChangeAspect="1"/>
          </p:cNvPicPr>
          <p:nvPr/>
        </p:nvPicPr>
        <p:blipFill rotWithShape="1">
          <a:blip r:embed="rId3"/>
          <a:srcRect l="16806" t="43177" r="15767" b="27854"/>
          <a:stretch/>
        </p:blipFill>
        <p:spPr bwMode="auto">
          <a:xfrm>
            <a:off x="2987823" y="1412776"/>
            <a:ext cx="6012000" cy="1451646"/>
          </a:xfrm>
          <a:prstGeom prst="rect">
            <a:avLst/>
          </a:prstGeom>
          <a:ln>
            <a:noFill/>
          </a:ln>
          <a:extLst>
            <a:ext uri="{53640926-AAD7-44D8-BBD7-CCE9431645EC}">
              <a14:shadowObscured xmlns:a14="http://schemas.microsoft.com/office/drawing/2010/main"/>
            </a:ext>
          </a:extLst>
        </p:spPr>
      </p:pic>
      <p:sp>
        <p:nvSpPr>
          <p:cNvPr id="8" name="Szövegdoboz 7"/>
          <p:cNvSpPr txBox="1"/>
          <p:nvPr/>
        </p:nvSpPr>
        <p:spPr>
          <a:xfrm>
            <a:off x="1357838" y="1412776"/>
            <a:ext cx="1470700" cy="830997"/>
          </a:xfrm>
          <a:prstGeom prst="rect">
            <a:avLst/>
          </a:prstGeom>
          <a:solidFill>
            <a:srgbClr val="FF0000"/>
          </a:solidFill>
        </p:spPr>
        <p:txBody>
          <a:bodyPr wrap="square" rtlCol="0" anchor="ctr">
            <a:spAutoFit/>
          </a:bodyPr>
          <a:lstStyle/>
          <a:p>
            <a:pPr algn="ctr"/>
            <a:r>
              <a:rPr lang="hu-HU" sz="2400" smtClean="0">
                <a:solidFill>
                  <a:schemeClr val="bg1"/>
                </a:solidFill>
                <a:latin typeface="Arial" panose="020B0604020202020204" pitchFamily="34" charset="0"/>
                <a:cs typeface="Arial" panose="020B0604020202020204" pitchFamily="34" charset="0"/>
              </a:rPr>
              <a:t>balra úsztatás</a:t>
            </a:r>
            <a:endParaRPr lang="hu-HU" sz="2000">
              <a:solidFill>
                <a:schemeClr val="bg1"/>
              </a:solidFill>
              <a:latin typeface="Arial" panose="020B0604020202020204" pitchFamily="34" charset="0"/>
              <a:cs typeface="Arial" panose="020B0604020202020204" pitchFamily="34" charset="0"/>
            </a:endParaRPr>
          </a:p>
        </p:txBody>
      </p:sp>
      <p:sp>
        <p:nvSpPr>
          <p:cNvPr id="9" name="Szövegdoboz 8"/>
          <p:cNvSpPr txBox="1"/>
          <p:nvPr/>
        </p:nvSpPr>
        <p:spPr>
          <a:xfrm>
            <a:off x="7488000" y="3314337"/>
            <a:ext cx="1470700" cy="830997"/>
          </a:xfrm>
          <a:prstGeom prst="rect">
            <a:avLst/>
          </a:prstGeom>
          <a:solidFill>
            <a:srgbClr val="0070C0"/>
          </a:solidFill>
        </p:spPr>
        <p:txBody>
          <a:bodyPr wrap="square" rtlCol="0" anchor="ctr">
            <a:spAutoFit/>
          </a:bodyPr>
          <a:lstStyle/>
          <a:p>
            <a:pPr algn="ctr"/>
            <a:r>
              <a:rPr lang="hu-HU" sz="2400" smtClean="0">
                <a:solidFill>
                  <a:schemeClr val="bg1"/>
                </a:solidFill>
                <a:latin typeface="Arial" panose="020B0604020202020204" pitchFamily="34" charset="0"/>
                <a:cs typeface="Arial" panose="020B0604020202020204" pitchFamily="34" charset="0"/>
              </a:rPr>
              <a:t>jobbra</a:t>
            </a:r>
            <a:br>
              <a:rPr lang="hu-HU" sz="2400" smtClean="0">
                <a:solidFill>
                  <a:schemeClr val="bg1"/>
                </a:solidFill>
                <a:latin typeface="Arial" panose="020B0604020202020204" pitchFamily="34" charset="0"/>
                <a:cs typeface="Arial" panose="020B0604020202020204" pitchFamily="34" charset="0"/>
              </a:rPr>
            </a:br>
            <a:r>
              <a:rPr lang="hu-HU" sz="2400" smtClean="0">
                <a:solidFill>
                  <a:schemeClr val="bg1"/>
                </a:solidFill>
                <a:latin typeface="Arial" panose="020B0604020202020204" pitchFamily="34" charset="0"/>
                <a:cs typeface="Arial" panose="020B0604020202020204" pitchFamily="34" charset="0"/>
              </a:rPr>
              <a:t>úsztatás</a:t>
            </a:r>
            <a:endParaRPr lang="hu-HU" sz="20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1357838" y="5708175"/>
            <a:ext cx="1470700" cy="830997"/>
          </a:xfrm>
          <a:prstGeom prst="rect">
            <a:avLst/>
          </a:prstGeom>
          <a:solidFill>
            <a:srgbClr val="006600"/>
          </a:solidFill>
        </p:spPr>
        <p:txBody>
          <a:bodyPr wrap="square" rtlCol="0" anchor="ctr">
            <a:spAutoFit/>
          </a:bodyPr>
          <a:lstStyle/>
          <a:p>
            <a:pPr algn="ctr"/>
            <a:r>
              <a:rPr lang="hu-HU" sz="2400" smtClean="0">
                <a:solidFill>
                  <a:schemeClr val="bg1"/>
                </a:solidFill>
                <a:latin typeface="Arial" panose="020B0604020202020204" pitchFamily="34" charset="0"/>
                <a:cs typeface="Arial" panose="020B0604020202020204" pitchFamily="34" charset="0"/>
              </a:rPr>
              <a:t>NINCS</a:t>
            </a:r>
            <a:br>
              <a:rPr lang="hu-HU" sz="2400" smtClean="0">
                <a:solidFill>
                  <a:schemeClr val="bg1"/>
                </a:solidFill>
                <a:latin typeface="Arial" panose="020B0604020202020204" pitchFamily="34" charset="0"/>
                <a:cs typeface="Arial" panose="020B0604020202020204" pitchFamily="34" charset="0"/>
              </a:rPr>
            </a:br>
            <a:r>
              <a:rPr lang="hu-HU" sz="2400" smtClean="0">
                <a:solidFill>
                  <a:schemeClr val="bg1"/>
                </a:solidFill>
                <a:latin typeface="Arial" panose="020B0604020202020204" pitchFamily="34" charset="0"/>
                <a:cs typeface="Arial" panose="020B0604020202020204" pitchFamily="34" charset="0"/>
              </a:rPr>
              <a:t>úsztatás</a:t>
            </a:r>
            <a:endParaRPr lang="hu-HU" sz="2000">
              <a:solidFill>
                <a:schemeClr val="bg1"/>
              </a:solidFill>
              <a:latin typeface="Arial" panose="020B0604020202020204" pitchFamily="34" charset="0"/>
              <a:cs typeface="Arial" panose="020B0604020202020204" pitchFamily="34" charset="0"/>
            </a:endParaRPr>
          </a:p>
        </p:txBody>
      </p:sp>
      <p:pic>
        <p:nvPicPr>
          <p:cNvPr id="11" name="Kép 10"/>
          <p:cNvPicPr>
            <a:picLocks noChangeAspect="1"/>
          </p:cNvPicPr>
          <p:nvPr/>
        </p:nvPicPr>
        <p:blipFill rotWithShape="1">
          <a:blip r:embed="rId4"/>
          <a:srcRect l="16806" t="42071" r="15871" b="14752"/>
          <a:stretch/>
        </p:blipFill>
        <p:spPr bwMode="auto">
          <a:xfrm>
            <a:off x="2992042" y="4544604"/>
            <a:ext cx="5616000" cy="20246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185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2400"/>
              </a:spcAft>
              <a:buNone/>
            </a:pPr>
            <a:r>
              <a:rPr lang="hu-HU" sz="3200" smtClean="0"/>
              <a:t>Az úsztatott elemet követő elemek is úszni fognak mindaddig, amíg csak az lehetséges.</a:t>
            </a:r>
          </a:p>
          <a:p>
            <a:pPr marL="0" indent="0">
              <a:spcBef>
                <a:spcPts val="0"/>
              </a:spcBef>
              <a:buNone/>
            </a:pPr>
            <a:r>
              <a:rPr lang="hu-HU" sz="3200" smtClean="0"/>
              <a:t>Ha </a:t>
            </a:r>
            <a:r>
              <a:rPr lang="hu-HU" sz="3200"/>
              <a:t>egy adott ponttól kezdve </a:t>
            </a:r>
            <a:r>
              <a:rPr lang="hu-HU" sz="3200" b="1" i="1"/>
              <a:t>az </a:t>
            </a:r>
            <a:r>
              <a:rPr lang="hu-HU" sz="3200" b="1" i="1" smtClean="0"/>
              <a:t>elemek-nek </a:t>
            </a:r>
            <a:r>
              <a:rPr lang="hu-HU" sz="3200" b="1" i="1"/>
              <a:t>már nem szeretnénk engedélyezni</a:t>
            </a:r>
            <a:r>
              <a:rPr lang="hu-HU" sz="3200"/>
              <a:t> azt, hogy mellettük egyik vagy másik (esetleg mindkét) oldalon legyen úsztatás, akkor </a:t>
            </a:r>
            <a:r>
              <a:rPr lang="hu-HU" sz="3200" b="1" i="1"/>
              <a:t>azt le kell tiltani </a:t>
            </a:r>
            <a:r>
              <a:rPr lang="hu-HU" sz="3200" smtClean="0"/>
              <a:t>a </a:t>
            </a:r>
            <a:r>
              <a:rPr lang="hu-HU" sz="3200" b="1" smtClean="0">
                <a:solidFill>
                  <a:srgbClr val="FF0000"/>
                </a:solidFill>
                <a:latin typeface="Courier New" panose="02070309020205020404" pitchFamily="49" charset="0"/>
                <a:cs typeface="Courier New" panose="02070309020205020404" pitchFamily="49" charset="0"/>
              </a:rPr>
              <a:t>clear</a:t>
            </a:r>
            <a:r>
              <a:rPr lang="hu-HU" sz="3200"/>
              <a:t> </a:t>
            </a:r>
            <a:r>
              <a:rPr lang="hu-HU" sz="3200" smtClean="0"/>
              <a:t>tulajdon-ság </a:t>
            </a:r>
            <a:r>
              <a:rPr lang="hu-HU" sz="3200"/>
              <a:t>beállításával.</a:t>
            </a:r>
          </a:p>
        </p:txBody>
      </p:sp>
      <p:sp>
        <p:nvSpPr>
          <p:cNvPr id="4" name="Dia számának helye 3"/>
          <p:cNvSpPr>
            <a:spLocks noGrp="1"/>
          </p:cNvSpPr>
          <p:nvPr>
            <p:ph type="sldNum" sz="quarter" idx="12"/>
          </p:nvPr>
        </p:nvSpPr>
        <p:spPr/>
        <p:txBody>
          <a:bodyPr/>
          <a:lstStyle/>
          <a:p>
            <a:fld id="{4DC61DD4-7DED-4AA4-9E5A-5F7D420479A6}" type="slidenum">
              <a:rPr lang="hu-HU" smtClean="0"/>
              <a:pPr/>
              <a:t>34</a:t>
            </a:fld>
            <a:endParaRPr lang="hu-HU" dirty="0"/>
          </a:p>
        </p:txBody>
      </p:sp>
    </p:spTree>
    <p:extLst>
      <p:ext uri="{BB962C8B-B14F-4D97-AF65-F5344CB8AC3E}">
        <p14:creationId xmlns:p14="http://schemas.microsoft.com/office/powerpoint/2010/main" val="509400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fontScale="92500" lnSpcReduction="20000"/>
          </a:bodyPr>
          <a:lstStyle/>
          <a:p>
            <a:pPr marL="0" indent="0">
              <a:spcBef>
                <a:spcPts val="0"/>
              </a:spcBef>
              <a:spcAft>
                <a:spcPts val="600"/>
              </a:spcAft>
              <a:buNone/>
            </a:pPr>
            <a:r>
              <a:rPr lang="hu-HU" sz="3200" u="sng"/>
              <a:t>A </a:t>
            </a:r>
            <a:r>
              <a:rPr lang="hu-HU" sz="3200" u="sng" smtClean="0"/>
              <a:t>törlés (clear) lehetséges </a:t>
            </a:r>
            <a:r>
              <a:rPr lang="hu-HU" sz="3200" u="sng"/>
              <a:t>értékei</a:t>
            </a:r>
            <a:r>
              <a:rPr lang="hu-HU" sz="3200"/>
              <a:t>:</a:t>
            </a:r>
          </a:p>
          <a:p>
            <a:pPr>
              <a:spcBef>
                <a:spcPts val="0"/>
              </a:spcBef>
              <a:spcAft>
                <a:spcPts val="1200"/>
              </a:spcAft>
            </a:pPr>
            <a:r>
              <a:rPr lang="hu-HU" sz="3200" b="1">
                <a:solidFill>
                  <a:srgbClr val="FF0000"/>
                </a:solidFill>
              </a:rPr>
              <a:t>none</a:t>
            </a:r>
            <a:r>
              <a:rPr lang="hu-HU" sz="3200"/>
              <a:t>: engedélyezi az úsztatást mindkét oldalon</a:t>
            </a:r>
          </a:p>
          <a:p>
            <a:pPr>
              <a:spcBef>
                <a:spcPts val="0"/>
              </a:spcBef>
              <a:spcAft>
                <a:spcPts val="1200"/>
              </a:spcAft>
            </a:pPr>
            <a:r>
              <a:rPr lang="hu-HU" sz="3200" b="1">
                <a:solidFill>
                  <a:srgbClr val="FF0000"/>
                </a:solidFill>
              </a:rPr>
              <a:t>left</a:t>
            </a:r>
            <a:r>
              <a:rPr lang="hu-HU" sz="3200"/>
              <a:t>: csak a bal oldalon nem lehet úsztatott elem, a jobb oldalon engedélyezzük az úsztatást</a:t>
            </a:r>
          </a:p>
          <a:p>
            <a:pPr>
              <a:spcBef>
                <a:spcPts val="0"/>
              </a:spcBef>
              <a:spcAft>
                <a:spcPts val="1200"/>
              </a:spcAft>
            </a:pPr>
            <a:r>
              <a:rPr lang="hu-HU" sz="3200" b="1">
                <a:solidFill>
                  <a:srgbClr val="FF0000"/>
                </a:solidFill>
              </a:rPr>
              <a:t>right</a:t>
            </a:r>
            <a:r>
              <a:rPr lang="hu-HU" sz="3200"/>
              <a:t>: csak a jobb oldalon nem lehet úsztatott elem, a bal oldalon </a:t>
            </a:r>
            <a:r>
              <a:rPr lang="hu-HU" sz="3200" smtClean="0"/>
              <a:t>engedélyez-zük </a:t>
            </a:r>
            <a:r>
              <a:rPr lang="hu-HU" sz="3200"/>
              <a:t>az úsztatást</a:t>
            </a:r>
          </a:p>
          <a:p>
            <a:pPr>
              <a:spcBef>
                <a:spcPts val="0"/>
              </a:spcBef>
              <a:spcAft>
                <a:spcPts val="1200"/>
              </a:spcAft>
            </a:pPr>
            <a:r>
              <a:rPr lang="hu-HU" sz="3200" b="1">
                <a:solidFill>
                  <a:srgbClr val="FF0000"/>
                </a:solidFill>
              </a:rPr>
              <a:t>both</a:t>
            </a:r>
            <a:r>
              <a:rPr lang="hu-HU" sz="3200"/>
              <a:t>: mindkét oldalon le van </a:t>
            </a:r>
            <a:r>
              <a:rPr lang="hu-HU" sz="3200" smtClean="0"/>
              <a:t>tiltva</a:t>
            </a:r>
          </a:p>
          <a:p>
            <a:pPr>
              <a:spcBef>
                <a:spcPts val="0"/>
              </a:spcBef>
              <a:spcAft>
                <a:spcPts val="900"/>
              </a:spcAft>
            </a:pPr>
            <a:r>
              <a:rPr lang="hu-HU" sz="3200" b="1" smtClean="0">
                <a:solidFill>
                  <a:srgbClr val="FF0000"/>
                </a:solidFill>
              </a:rPr>
              <a:t>inherit</a:t>
            </a:r>
            <a:r>
              <a:rPr lang="hu-HU" sz="3200"/>
              <a:t>: a szülőtől örökölt beállítás legyen </a:t>
            </a:r>
            <a:r>
              <a:rPr lang="hu-HU" sz="3200" smtClean="0"/>
              <a:t>érvényes</a:t>
            </a: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35</a:t>
            </a:fld>
            <a:endParaRPr lang="hu-HU" dirty="0"/>
          </a:p>
        </p:txBody>
      </p:sp>
    </p:spTree>
    <p:extLst>
      <p:ext uri="{BB962C8B-B14F-4D97-AF65-F5344CB8AC3E}">
        <p14:creationId xmlns:p14="http://schemas.microsoft.com/office/powerpoint/2010/main" val="3713135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pPr>
            <a:r>
              <a:rPr lang="hu-HU" sz="3200" b="1" i="1"/>
              <a:t>Ha egy </a:t>
            </a:r>
            <a:r>
              <a:rPr lang="hu-HU" sz="3200" b="1" i="1" smtClean="0"/>
              <a:t>úsztatott elem </a:t>
            </a:r>
            <a:r>
              <a:rPr lang="hu-HU" sz="3200" b="1" i="1"/>
              <a:t>magasabb, </a:t>
            </a:r>
            <a:r>
              <a:rPr lang="hu-HU" sz="3200" b="1" i="1" smtClean="0"/>
              <a:t>mint</a:t>
            </a:r>
            <a:br>
              <a:rPr lang="hu-HU" sz="3200" b="1" i="1" smtClean="0"/>
            </a:br>
            <a:r>
              <a:rPr lang="hu-HU" sz="3200" b="1" i="1" smtClean="0"/>
              <a:t>az </a:t>
            </a:r>
            <a:r>
              <a:rPr lang="hu-HU" sz="3200" b="1" i="1"/>
              <a:t>elemet tartalmazó </a:t>
            </a:r>
            <a:r>
              <a:rPr lang="hu-HU" sz="3200" b="1" i="1" smtClean="0"/>
              <a:t>elem, </a:t>
            </a:r>
            <a:r>
              <a:rPr lang="hu-HU" sz="3200" b="1" i="1"/>
              <a:t>akkor </a:t>
            </a:r>
            <a:r>
              <a:rPr lang="hu-HU" sz="3200" b="1" i="1" smtClean="0"/>
              <a:t>az "túlcsordul</a:t>
            </a:r>
            <a:r>
              <a:rPr lang="hu-HU" sz="3200" b="1" i="1"/>
              <a:t>" a </a:t>
            </a:r>
            <a:r>
              <a:rPr lang="hu-HU" sz="3200" b="1" i="1" smtClean="0"/>
              <a:t>szülőelemén kívülre.</a:t>
            </a:r>
          </a:p>
          <a:p>
            <a:pPr marL="0" indent="0">
              <a:spcBef>
                <a:spcPts val="0"/>
              </a:spcBef>
              <a:spcAft>
                <a:spcPts val="1200"/>
              </a:spcAft>
              <a:buNone/>
            </a:pPr>
            <a:endParaRPr lang="hu-HU" sz="3200"/>
          </a:p>
          <a:p>
            <a:pPr marL="0" indent="0">
              <a:spcBef>
                <a:spcPts val="0"/>
              </a:spcBef>
              <a:spcAft>
                <a:spcPts val="1200"/>
              </a:spcAft>
              <a:buNone/>
            </a:pPr>
            <a:endParaRPr lang="hu-HU" sz="3200" smtClean="0"/>
          </a:p>
          <a:p>
            <a:pPr marL="0" indent="0">
              <a:spcBef>
                <a:spcPts val="0"/>
              </a:spcBef>
              <a:spcAft>
                <a:spcPts val="1200"/>
              </a:spcAft>
              <a:buNone/>
            </a:pPr>
            <a:endParaRPr lang="hu-HU" sz="3200"/>
          </a:p>
          <a:p>
            <a:pPr marL="0" indent="0">
              <a:spcBef>
                <a:spcPts val="1200"/>
              </a:spcBef>
              <a:spcAft>
                <a:spcPts val="1200"/>
              </a:spcAft>
              <a:buNone/>
            </a:pPr>
            <a:r>
              <a:rPr lang="hu-HU" sz="3200" smtClean="0"/>
              <a:t>Ekkor célszerű alkalmazni az </a:t>
            </a:r>
            <a:r>
              <a:rPr lang="hu-HU" sz="3200" b="1" smtClean="0">
                <a:solidFill>
                  <a:srgbClr val="FF0000"/>
                </a:solidFill>
                <a:latin typeface="Courier New" panose="02070309020205020404" pitchFamily="49" charset="0"/>
                <a:cs typeface="Courier New" panose="02070309020205020404" pitchFamily="49" charset="0"/>
              </a:rPr>
              <a:t>overflow</a:t>
            </a:r>
            <a:r>
              <a:rPr lang="hu-HU" sz="3200" smtClean="0"/>
              <a:t> tulajdonságot az auto értékkel a probléma kiküszöbölésére.</a:t>
            </a:r>
          </a:p>
          <a:p>
            <a:pPr marL="0" indent="0">
              <a:spcBef>
                <a:spcPts val="0"/>
              </a:spcBef>
              <a:spcAft>
                <a:spcPts val="1200"/>
              </a:spcAft>
              <a:buNone/>
            </a:pP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36</a:t>
            </a:fld>
            <a:endParaRPr lang="hu-HU" dirty="0"/>
          </a:p>
        </p:txBody>
      </p:sp>
      <p:pic>
        <p:nvPicPr>
          <p:cNvPr id="6" name="Kép 5"/>
          <p:cNvPicPr>
            <a:picLocks noChangeAspect="1"/>
          </p:cNvPicPr>
          <p:nvPr/>
        </p:nvPicPr>
        <p:blipFill rotWithShape="1">
          <a:blip r:embed="rId2"/>
          <a:srcRect l="18426" t="53039" r="49896" b="32379"/>
          <a:stretch/>
        </p:blipFill>
        <p:spPr bwMode="auto">
          <a:xfrm>
            <a:off x="1548000" y="3140968"/>
            <a:ext cx="7273274" cy="18810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1285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3717032"/>
            <a:ext cx="7812360" cy="2952328"/>
          </a:xfrm>
        </p:spPr>
        <p:txBody>
          <a:bodyPr>
            <a:normAutofit/>
          </a:bodyPr>
          <a:lstStyle/>
          <a:p>
            <a:pPr marL="0" indent="0">
              <a:spcBef>
                <a:spcPts val="0"/>
              </a:spcBef>
              <a:spcAft>
                <a:spcPts val="1200"/>
              </a:spcAft>
              <a:buNone/>
            </a:pPr>
            <a:r>
              <a:rPr lang="hu-HU" smtClean="0"/>
              <a:t>Ha az úsztatást befejeztük egy blokk után, akkor az tulajdonságokat célszerű beállítani:</a:t>
            </a:r>
          </a:p>
          <a:p>
            <a:pPr marL="352425" indent="0">
              <a:spcBef>
                <a:spcPts val="0"/>
              </a:spcBef>
              <a:buNone/>
              <a:tabLst>
                <a:tab pos="1071563" algn="l"/>
              </a:tabLst>
            </a:pPr>
            <a:r>
              <a:rPr lang="en-US" sz="2800" b="1" smtClean="0">
                <a:solidFill>
                  <a:srgbClr val="0070C0"/>
                </a:solidFill>
                <a:latin typeface="Courier New" panose="02070309020205020404" pitchFamily="49" charset="0"/>
                <a:cs typeface="Courier New" panose="02070309020205020404" pitchFamily="49" charset="0"/>
              </a:rPr>
              <a:t>.</a:t>
            </a:r>
            <a:r>
              <a:rPr lang="en-US" sz="2800" b="1">
                <a:solidFill>
                  <a:srgbClr val="0070C0"/>
                </a:solidFill>
                <a:latin typeface="Courier New" panose="02070309020205020404" pitchFamily="49" charset="0"/>
                <a:cs typeface="Courier New" panose="02070309020205020404" pitchFamily="49" charset="0"/>
              </a:rPr>
              <a:t>clearfix::after {</a:t>
            </a:r>
          </a:p>
          <a:p>
            <a:pPr marL="352425" indent="0">
              <a:spcBef>
                <a:spcPts val="0"/>
              </a:spcBef>
              <a:buNone/>
              <a:tabLst>
                <a:tab pos="1071563" algn="l"/>
              </a:tabLst>
            </a:pPr>
            <a:r>
              <a:rPr lang="en-US" sz="2800" b="1">
                <a:solidFill>
                  <a:srgbClr val="0070C0"/>
                </a:solidFill>
                <a:latin typeface="Courier New" panose="02070309020205020404" pitchFamily="49" charset="0"/>
                <a:cs typeface="Courier New" panose="02070309020205020404" pitchFamily="49" charset="0"/>
              </a:rPr>
              <a:t> </a:t>
            </a:r>
            <a:r>
              <a:rPr lang="hu-HU" sz="2800" b="1" smtClean="0">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content: "";</a:t>
            </a:r>
            <a:r>
              <a:rPr lang="hu-HU" sz="2800" b="1" smtClean="0">
                <a:solidFill>
                  <a:srgbClr val="0070C0"/>
                </a:solidFill>
                <a:latin typeface="Courier New" panose="02070309020205020404" pitchFamily="49" charset="0"/>
                <a:cs typeface="Courier New" panose="02070309020205020404" pitchFamily="49" charset="0"/>
              </a:rPr>
              <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clear</a:t>
            </a:r>
            <a:r>
              <a:rPr lang="en-US" sz="2800" b="1">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both;</a:t>
            </a:r>
            <a:r>
              <a:rPr lang="hu-HU" sz="2800" b="1">
                <a:solidFill>
                  <a:srgbClr val="0070C0"/>
                </a:solidFill>
                <a:latin typeface="Courier New" panose="02070309020205020404" pitchFamily="49" charset="0"/>
                <a:cs typeface="Courier New" panose="02070309020205020404" pitchFamily="49" charset="0"/>
              </a:rPr>
              <a:t/>
            </a:r>
            <a:br>
              <a:rPr lang="hu-HU" sz="2800" b="1">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display</a:t>
            </a:r>
            <a:r>
              <a:rPr lang="en-US" sz="2800" b="1">
                <a:solidFill>
                  <a:srgbClr val="0070C0"/>
                </a:solidFill>
                <a:latin typeface="Courier New" panose="02070309020205020404" pitchFamily="49" charset="0"/>
                <a:cs typeface="Courier New" panose="02070309020205020404" pitchFamily="49" charset="0"/>
              </a:rPr>
              <a:t>: </a:t>
            </a:r>
            <a:r>
              <a:rPr lang="hu-HU" sz="2800" b="1" smtClean="0">
                <a:solidFill>
                  <a:srgbClr val="0070C0"/>
                </a:solidFill>
                <a:latin typeface="Courier New" panose="02070309020205020404" pitchFamily="49" charset="0"/>
                <a:cs typeface="Courier New" panose="02070309020205020404" pitchFamily="49" charset="0"/>
              </a:rPr>
              <a:t>…</a:t>
            </a:r>
            <a:r>
              <a:rPr lang="en-US" sz="2800" b="1" smtClean="0">
                <a:solidFill>
                  <a:srgbClr val="0070C0"/>
                </a:solidFill>
                <a:latin typeface="Courier New" panose="02070309020205020404" pitchFamily="49" charset="0"/>
                <a:cs typeface="Courier New" panose="02070309020205020404" pitchFamily="49" charset="0"/>
              </a:rPr>
              <a:t>;</a:t>
            </a:r>
            <a:r>
              <a:rPr lang="hu-HU" sz="2800" b="1" smtClean="0">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a:t>
            </a:r>
            <a:endParaRPr lang="hu-HU" sz="2800" b="1">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37</a:t>
            </a:fld>
            <a:endParaRPr lang="hu-HU" dirty="0"/>
          </a:p>
        </p:txBody>
      </p:sp>
      <p:pic>
        <p:nvPicPr>
          <p:cNvPr id="6" name="Kép 5"/>
          <p:cNvPicPr>
            <a:picLocks noChangeAspect="1"/>
          </p:cNvPicPr>
          <p:nvPr/>
        </p:nvPicPr>
        <p:blipFill rotWithShape="1">
          <a:blip r:embed="rId2"/>
          <a:srcRect l="50519" t="46316" r="17116" b="31356"/>
          <a:stretch/>
        </p:blipFill>
        <p:spPr bwMode="auto">
          <a:xfrm>
            <a:off x="2844000" y="1340768"/>
            <a:ext cx="6130678" cy="2376264"/>
          </a:xfrm>
          <a:prstGeom prst="rect">
            <a:avLst/>
          </a:prstGeom>
          <a:ln>
            <a:noFill/>
          </a:ln>
          <a:extLst>
            <a:ext uri="{53640926-AAD7-44D8-BBD7-CCE9431645EC}">
              <a14:shadowObscured xmlns:a14="http://schemas.microsoft.com/office/drawing/2010/main"/>
            </a:ext>
          </a:extLst>
        </p:spPr>
      </p:pic>
      <p:sp>
        <p:nvSpPr>
          <p:cNvPr id="7" name="Szövegdoboz 6"/>
          <p:cNvSpPr txBox="1"/>
          <p:nvPr/>
        </p:nvSpPr>
        <p:spPr>
          <a:xfrm>
            <a:off x="1332000" y="2303992"/>
            <a:ext cx="1512000" cy="892552"/>
          </a:xfrm>
          <a:prstGeom prst="rect">
            <a:avLst/>
          </a:prstGeom>
          <a:solidFill>
            <a:srgbClr val="FF0000"/>
          </a:solidFill>
          <a:ln>
            <a:noFill/>
          </a:ln>
        </p:spPr>
        <p:txBody>
          <a:bodyPr wrap="square" rtlCol="0">
            <a:spAutoFit/>
          </a:bodyPr>
          <a:lstStyle/>
          <a:p>
            <a:pPr algn="ctr"/>
            <a:r>
              <a:rPr lang="hu-HU" sz="2600" smtClean="0">
                <a:solidFill>
                  <a:schemeClr val="bg1"/>
                </a:solidFill>
                <a:latin typeface="Arial" panose="020B0604020202020204" pitchFamily="34" charset="0"/>
                <a:cs typeface="Arial" panose="020B0604020202020204" pitchFamily="34" charset="0"/>
              </a:rPr>
              <a:t>overflow:</a:t>
            </a:r>
            <a:br>
              <a:rPr lang="hu-HU" sz="2600" smtClean="0">
                <a:solidFill>
                  <a:schemeClr val="bg1"/>
                </a:solidFill>
                <a:latin typeface="Arial" panose="020B0604020202020204" pitchFamily="34" charset="0"/>
                <a:cs typeface="Arial" panose="020B0604020202020204" pitchFamily="34" charset="0"/>
              </a:rPr>
            </a:br>
            <a:r>
              <a:rPr lang="hu-HU" sz="2600" smtClean="0">
                <a:solidFill>
                  <a:schemeClr val="bg1"/>
                </a:solidFill>
                <a:latin typeface="Arial" panose="020B0604020202020204" pitchFamily="34" charset="0"/>
                <a:cs typeface="Arial" panose="020B0604020202020204" pitchFamily="34" charset="0"/>
              </a:rPr>
              <a:t>auto;</a:t>
            </a:r>
          </a:p>
        </p:txBody>
      </p:sp>
    </p:spTree>
    <p:extLst>
      <p:ext uri="{BB962C8B-B14F-4D97-AF65-F5344CB8AC3E}">
        <p14:creationId xmlns:p14="http://schemas.microsoft.com/office/powerpoint/2010/main" val="2644154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pPr>
            <a:r>
              <a:rPr lang="hu-HU" sz="3200" smtClean="0"/>
              <a:t>Elvileg </a:t>
            </a:r>
            <a:r>
              <a:rPr lang="hu-HU" sz="3200" b="1" i="1" smtClean="0"/>
              <a:t>minden elemet lehet úsztatni</a:t>
            </a:r>
            <a:r>
              <a:rPr lang="hu-HU" sz="3200" smtClean="0"/>
              <a:t>,</a:t>
            </a:r>
            <a:br>
              <a:rPr lang="hu-HU" sz="3200" smtClean="0"/>
            </a:br>
            <a:r>
              <a:rPr lang="hu-HU" sz="3200" smtClean="0"/>
              <a:t>a gyakorlatban</a:t>
            </a:r>
          </a:p>
          <a:p>
            <a:pPr>
              <a:spcBef>
                <a:spcPts val="0"/>
              </a:spcBef>
              <a:spcAft>
                <a:spcPts val="1200"/>
              </a:spcAft>
            </a:pPr>
            <a:r>
              <a:rPr lang="hu-HU" sz="3200" smtClean="0"/>
              <a:t>a képeknek / táblázatoknak </a:t>
            </a:r>
            <a:r>
              <a:rPr lang="hu-HU" sz="3200" b="1" i="1" smtClean="0"/>
              <a:t>szöveggel való körbefuttatásánál</a:t>
            </a:r>
            <a:r>
              <a:rPr lang="hu-HU" sz="3200" smtClean="0"/>
              <a:t>,</a:t>
            </a:r>
          </a:p>
          <a:p>
            <a:pPr>
              <a:spcBef>
                <a:spcPts val="0"/>
              </a:spcBef>
              <a:spcAft>
                <a:spcPts val="1200"/>
              </a:spcAft>
            </a:pPr>
            <a:r>
              <a:rPr lang="hu-HU" sz="3200" b="1" i="1" smtClean="0"/>
              <a:t>iniciálék</a:t>
            </a:r>
            <a:r>
              <a:rPr lang="hu-HU" sz="3200" smtClean="0"/>
              <a:t> kialakításánál,</a:t>
            </a:r>
          </a:p>
          <a:p>
            <a:pPr>
              <a:spcBef>
                <a:spcPts val="0"/>
              </a:spcBef>
              <a:spcAft>
                <a:spcPts val="1200"/>
              </a:spcAft>
            </a:pPr>
            <a:r>
              <a:rPr lang="hu-HU" sz="3200" smtClean="0"/>
              <a:t>a </a:t>
            </a:r>
            <a:r>
              <a:rPr lang="hu-HU" sz="3200" b="1" i="1" smtClean="0"/>
              <a:t>weboldal fő részeinek</a:t>
            </a:r>
            <a:br>
              <a:rPr lang="hu-HU" sz="3200" b="1" i="1" smtClean="0"/>
            </a:br>
            <a:r>
              <a:rPr lang="hu-HU" sz="3200" b="1" i="1" smtClean="0"/>
              <a:t>elhelyezésére</a:t>
            </a:r>
          </a:p>
          <a:p>
            <a:pPr marL="0" indent="0">
              <a:spcBef>
                <a:spcPts val="0"/>
              </a:spcBef>
              <a:spcAft>
                <a:spcPts val="1200"/>
              </a:spcAft>
              <a:buNone/>
            </a:pPr>
            <a:r>
              <a:rPr lang="hu-HU" sz="3200" smtClean="0"/>
              <a:t>szokták alkalmazni az úsztatást és az úsztatás törlésének tulajdonságait.</a:t>
            </a: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38</a:t>
            </a:fld>
            <a:endParaRPr lang="hu-HU" dirty="0"/>
          </a:p>
        </p:txBody>
      </p:sp>
    </p:spTree>
    <p:extLst>
      <p:ext uri="{BB962C8B-B14F-4D97-AF65-F5344CB8AC3E}">
        <p14:creationId xmlns:p14="http://schemas.microsoft.com/office/powerpoint/2010/main" val="35477915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4. Úsztatás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pPr>
            <a:r>
              <a:rPr lang="hu-HU" sz="3200" u="sng" smtClean="0"/>
              <a:t>Példa</a:t>
            </a:r>
            <a:r>
              <a:rPr lang="hu-HU" sz="3200" smtClean="0"/>
              <a:t>: iniciálé készítése</a:t>
            </a:r>
          </a:p>
          <a:p>
            <a:pPr>
              <a:spcBef>
                <a:spcPts val="0"/>
              </a:spcBef>
              <a:spcAft>
                <a:spcPts val="1200"/>
              </a:spcAft>
            </a:pPr>
            <a:r>
              <a:rPr lang="hu-HU" sz="3200" smtClean="0"/>
              <a:t>alkalmazzunk első</a:t>
            </a:r>
            <a:br>
              <a:rPr lang="hu-HU" sz="3200" smtClean="0"/>
            </a:br>
            <a:r>
              <a:rPr lang="hu-HU" sz="3200" smtClean="0"/>
              <a:t>karakterre vonatkozó</a:t>
            </a:r>
            <a:br>
              <a:rPr lang="hu-HU" sz="3200" smtClean="0"/>
            </a:br>
            <a:r>
              <a:rPr lang="hu-HU" sz="3200" smtClean="0"/>
              <a:t>pszeudo-elemet</a:t>
            </a:r>
            <a:br>
              <a:rPr lang="hu-HU" sz="3200" smtClean="0"/>
            </a:br>
            <a:r>
              <a:rPr lang="hu-HU" sz="3200" smtClean="0"/>
              <a:t>(</a:t>
            </a:r>
            <a:r>
              <a:rPr lang="hu-HU" sz="2800" b="1" smtClean="0">
                <a:solidFill>
                  <a:srgbClr val="FF0000"/>
                </a:solidFill>
                <a:latin typeface="Courier New" panose="02070309020205020404" pitchFamily="49" charset="0"/>
                <a:cs typeface="Courier New" panose="02070309020205020404" pitchFamily="49" charset="0"/>
              </a:rPr>
              <a:t>::first-letter</a:t>
            </a:r>
            <a:r>
              <a:rPr lang="hu-HU" sz="3200" smtClean="0"/>
              <a:t>)</a:t>
            </a:r>
          </a:p>
          <a:p>
            <a:pPr>
              <a:spcBef>
                <a:spcPts val="0"/>
              </a:spcBef>
              <a:spcAft>
                <a:spcPts val="1200"/>
              </a:spcAft>
            </a:pPr>
            <a:r>
              <a:rPr lang="hu-HU" sz="3200" smtClean="0"/>
              <a:t>növeljük meg az első betű méretét, használjunk betűvastagítást vagy a szövegtől eltérő betűtípust, színt</a:t>
            </a:r>
          </a:p>
          <a:p>
            <a:pPr>
              <a:spcBef>
                <a:spcPts val="0"/>
              </a:spcBef>
              <a:spcAft>
                <a:spcPts val="1200"/>
              </a:spcAft>
            </a:pPr>
            <a:r>
              <a:rPr lang="hu-HU" sz="3200" smtClean="0"/>
              <a:t>úsztassuk balra az első betűt</a:t>
            </a: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39</a:t>
            </a:fld>
            <a:endParaRPr lang="hu-HU" dirty="0"/>
          </a:p>
        </p:txBody>
      </p:sp>
      <p:pic>
        <p:nvPicPr>
          <p:cNvPr id="5" name="Kép 4"/>
          <p:cNvPicPr>
            <a:picLocks noChangeAspect="1"/>
          </p:cNvPicPr>
          <p:nvPr/>
        </p:nvPicPr>
        <p:blipFill rotWithShape="1">
          <a:blip r:embed="rId2"/>
          <a:srcRect l="35477" t="33029" r="35581" b="33943"/>
          <a:stretch/>
        </p:blipFill>
        <p:spPr bwMode="auto">
          <a:xfrm>
            <a:off x="5719764" y="1988840"/>
            <a:ext cx="3255112" cy="2088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1404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1. Elhelyezési módok</a:t>
            </a:r>
            <a:endParaRPr lang="hu-HU" sz="4400"/>
          </a:p>
        </p:txBody>
      </p:sp>
      <p:sp>
        <p:nvSpPr>
          <p:cNvPr id="3" name="Tartalom helye 2"/>
          <p:cNvSpPr>
            <a:spLocks noGrp="1"/>
          </p:cNvSpPr>
          <p:nvPr>
            <p:ph idx="1"/>
          </p:nvPr>
        </p:nvSpPr>
        <p:spPr/>
        <p:txBody>
          <a:bodyPr>
            <a:normAutofit/>
          </a:bodyPr>
          <a:lstStyle/>
          <a:p>
            <a:pPr marL="0" indent="0">
              <a:spcBef>
                <a:spcPts val="0"/>
              </a:spcBef>
              <a:buNone/>
            </a:pPr>
            <a:r>
              <a:rPr lang="hu-HU" smtClean="0"/>
              <a:t>A böngészők egy HTML-dokumentumot</a:t>
            </a:r>
          </a:p>
          <a:p>
            <a:pPr>
              <a:spcBef>
                <a:spcPts val="600"/>
              </a:spcBef>
              <a:spcAft>
                <a:spcPts val="600"/>
              </a:spcAft>
            </a:pPr>
            <a:r>
              <a:rPr lang="hu-HU" b="1" i="1" smtClean="0"/>
              <a:t>balról jobbra </a:t>
            </a:r>
            <a:r>
              <a:rPr lang="hu-HU" smtClean="0"/>
              <a:t>és</a:t>
            </a:r>
          </a:p>
          <a:p>
            <a:pPr>
              <a:spcBef>
                <a:spcPts val="0"/>
              </a:spcBef>
              <a:spcAft>
                <a:spcPts val="600"/>
              </a:spcAft>
            </a:pPr>
            <a:r>
              <a:rPr lang="hu-HU" b="1" i="1" smtClean="0"/>
              <a:t>fentről lefelé</a:t>
            </a:r>
          </a:p>
          <a:p>
            <a:pPr marL="0" indent="0">
              <a:spcBef>
                <a:spcPts val="0"/>
              </a:spcBef>
              <a:buNone/>
            </a:pPr>
            <a:r>
              <a:rPr lang="hu-HU" smtClean="0"/>
              <a:t>haladnak (= </a:t>
            </a:r>
            <a:r>
              <a:rPr lang="hu-HU" b="1" smtClean="0"/>
              <a:t>normál szövegfolyam</a:t>
            </a:r>
            <a:r>
              <a:rPr lang="hu-HU" smtClean="0"/>
              <a:t>),</a:t>
            </a:r>
            <a:br>
              <a:rPr lang="hu-HU" smtClean="0"/>
            </a:br>
            <a:r>
              <a:rPr lang="hu-HU" smtClean="0"/>
              <a:t>a HTML-elemek alapértelmezetten a kódo-lási sorrendnek és a normál szövegfolyam-nak megfelelően</a:t>
            </a:r>
          </a:p>
          <a:p>
            <a:pPr>
              <a:spcBef>
                <a:spcPts val="600"/>
              </a:spcBef>
              <a:spcAft>
                <a:spcPts val="600"/>
              </a:spcAft>
            </a:pPr>
            <a:r>
              <a:rPr lang="hu-HU" smtClean="0"/>
              <a:t>vagy </a:t>
            </a:r>
            <a:r>
              <a:rPr lang="hu-HU" b="1" i="1" smtClean="0"/>
              <a:t>sorban egymás mellett</a:t>
            </a:r>
            <a:r>
              <a:rPr lang="hu-HU" smtClean="0"/>
              <a:t>,</a:t>
            </a:r>
          </a:p>
          <a:p>
            <a:pPr>
              <a:spcBef>
                <a:spcPts val="0"/>
              </a:spcBef>
              <a:spcAft>
                <a:spcPts val="600"/>
              </a:spcAft>
            </a:pPr>
            <a:r>
              <a:rPr lang="hu-HU" smtClean="0"/>
              <a:t>vagy </a:t>
            </a:r>
            <a:r>
              <a:rPr lang="hu-HU" b="1" i="1" smtClean="0"/>
              <a:t>blokkszerűen egymás alatt</a:t>
            </a:r>
          </a:p>
          <a:p>
            <a:pPr marL="0" indent="0">
              <a:spcBef>
                <a:spcPts val="0"/>
              </a:spcBef>
              <a:buNone/>
            </a:pPr>
            <a:r>
              <a:rPr lang="hu-HU" smtClean="0"/>
              <a:t>jelennek meg.</a:t>
            </a:r>
          </a:p>
          <a:p>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4</a:t>
            </a:fld>
            <a:endParaRPr lang="hu-HU" dirty="0"/>
          </a:p>
        </p:txBody>
      </p:sp>
    </p:spTree>
    <p:extLst>
      <p:ext uri="{BB962C8B-B14F-4D97-AF65-F5344CB8AC3E}">
        <p14:creationId xmlns:p14="http://schemas.microsoft.com/office/powerpoint/2010/main" val="117108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5. Túlnyúlás</a:t>
            </a:r>
            <a:endParaRPr lang="hu-HU" sz="4400"/>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1800"/>
              </a:spcAft>
              <a:buNone/>
            </a:pPr>
            <a:r>
              <a:rPr lang="hu-HU"/>
              <a:t>Ha egy </a:t>
            </a:r>
            <a:r>
              <a:rPr lang="hu-HU" smtClean="0"/>
              <a:t>tárolóelem</a:t>
            </a:r>
            <a:br>
              <a:rPr lang="hu-HU" smtClean="0"/>
            </a:br>
            <a:r>
              <a:rPr lang="hu-HU" smtClean="0"/>
              <a:t>méretét meghaladja</a:t>
            </a:r>
            <a:br>
              <a:rPr lang="hu-HU" smtClean="0"/>
            </a:br>
            <a:r>
              <a:rPr lang="hu-HU" smtClean="0"/>
              <a:t>a </a:t>
            </a:r>
            <a:r>
              <a:rPr lang="hu-HU"/>
              <a:t>benne </a:t>
            </a:r>
            <a:r>
              <a:rPr lang="hu-HU" smtClean="0"/>
              <a:t>elhelyezett</a:t>
            </a:r>
            <a:br>
              <a:rPr lang="hu-HU" smtClean="0"/>
            </a:br>
            <a:r>
              <a:rPr lang="hu-HU" smtClean="0"/>
              <a:t>tartalom</a:t>
            </a:r>
            <a:r>
              <a:rPr lang="hu-HU"/>
              <a:t>, </a:t>
            </a:r>
            <a:r>
              <a:rPr lang="hu-HU" smtClean="0"/>
              <a:t>akkor</a:t>
            </a:r>
            <a:br>
              <a:rPr lang="hu-HU" smtClean="0"/>
            </a:br>
            <a:r>
              <a:rPr lang="hu-HU" b="1" i="1" smtClean="0"/>
              <a:t>a </a:t>
            </a:r>
            <a:r>
              <a:rPr lang="hu-HU" b="1" i="1"/>
              <a:t>kilógó </a:t>
            </a:r>
            <a:r>
              <a:rPr lang="hu-HU" b="1" i="1" smtClean="0"/>
              <a:t>területek</a:t>
            </a:r>
            <a:br>
              <a:rPr lang="hu-HU" b="1" i="1" smtClean="0"/>
            </a:br>
            <a:r>
              <a:rPr lang="hu-HU" b="1" i="1" smtClean="0"/>
              <a:t>kezelésének módját</a:t>
            </a:r>
            <a:br>
              <a:rPr lang="hu-HU" b="1" i="1" smtClean="0"/>
            </a:br>
            <a:r>
              <a:rPr lang="hu-HU" smtClean="0"/>
              <a:t>az </a:t>
            </a:r>
            <a:r>
              <a:rPr lang="hu-HU" b="1" smtClean="0">
                <a:solidFill>
                  <a:srgbClr val="FF0000"/>
                </a:solidFill>
                <a:latin typeface="Courier New" panose="02070309020205020404" pitchFamily="49" charset="0"/>
                <a:cs typeface="Courier New" panose="02070309020205020404" pitchFamily="49" charset="0"/>
              </a:rPr>
              <a:t>overflow</a:t>
            </a:r>
            <a:br>
              <a:rPr lang="hu-HU" b="1" smtClean="0">
                <a:solidFill>
                  <a:srgbClr val="FF0000"/>
                </a:solidFill>
                <a:latin typeface="Courier New" panose="02070309020205020404" pitchFamily="49" charset="0"/>
                <a:cs typeface="Courier New" panose="02070309020205020404" pitchFamily="49" charset="0"/>
              </a:rPr>
            </a:br>
            <a:r>
              <a:rPr lang="hu-HU" smtClean="0"/>
              <a:t>tulajdonság</a:t>
            </a:r>
            <a:br>
              <a:rPr lang="hu-HU" smtClean="0"/>
            </a:br>
            <a:r>
              <a:rPr lang="hu-HU" smtClean="0"/>
              <a:t>segítségével adhatjuk</a:t>
            </a:r>
            <a:br>
              <a:rPr lang="hu-HU" smtClean="0"/>
            </a:br>
            <a:r>
              <a:rPr lang="hu-HU" smtClean="0"/>
              <a:t>meg.</a:t>
            </a:r>
          </a:p>
        </p:txBody>
      </p:sp>
      <p:pic>
        <p:nvPicPr>
          <p:cNvPr id="8" name="Kép 7"/>
          <p:cNvPicPr>
            <a:picLocks noChangeAspect="1"/>
          </p:cNvPicPr>
          <p:nvPr/>
        </p:nvPicPr>
        <p:blipFill rotWithShape="1">
          <a:blip r:embed="rId2"/>
          <a:srcRect l="26452" t="28600" r="57676" b="23056"/>
          <a:stretch/>
        </p:blipFill>
        <p:spPr bwMode="auto">
          <a:xfrm>
            <a:off x="5868144" y="1412775"/>
            <a:ext cx="3121496" cy="5343395"/>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40</a:t>
            </a:fld>
            <a:endParaRPr lang="hu-HU" dirty="0"/>
          </a:p>
        </p:txBody>
      </p:sp>
    </p:spTree>
    <p:extLst>
      <p:ext uri="{BB962C8B-B14F-4D97-AF65-F5344CB8AC3E}">
        <p14:creationId xmlns:p14="http://schemas.microsoft.com/office/powerpoint/2010/main" val="2606209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5. Túlnyúlás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600"/>
              </a:spcAft>
              <a:buNone/>
            </a:pPr>
            <a:r>
              <a:rPr lang="hu-HU" b="1" i="1" smtClean="0"/>
              <a:t>A kilógó </a:t>
            </a:r>
            <a:r>
              <a:rPr lang="hu-HU" b="1" i="1"/>
              <a:t>területek kezelésének </a:t>
            </a:r>
            <a:r>
              <a:rPr lang="hu-HU" b="1" i="1" smtClean="0"/>
              <a:t>módját az egyes irányokban </a:t>
            </a:r>
            <a:r>
              <a:rPr lang="hu-HU" smtClean="0"/>
              <a:t>egyedi stílusbeállítással is megadhatjuk:</a:t>
            </a:r>
          </a:p>
          <a:p>
            <a:pPr>
              <a:spcBef>
                <a:spcPts val="0"/>
              </a:spcBef>
              <a:spcAft>
                <a:spcPts val="600"/>
              </a:spcAft>
            </a:pPr>
            <a:r>
              <a:rPr lang="hu-HU" b="1" smtClean="0"/>
              <a:t>függőleges</a:t>
            </a:r>
            <a:r>
              <a:rPr lang="hu-HU" smtClean="0"/>
              <a:t> irányban: </a:t>
            </a:r>
            <a:r>
              <a:rPr lang="hu-HU" b="1" smtClean="0">
                <a:solidFill>
                  <a:srgbClr val="FF0000"/>
                </a:solidFill>
              </a:rPr>
              <a:t>overflow-x</a:t>
            </a:r>
          </a:p>
          <a:p>
            <a:pPr>
              <a:spcBef>
                <a:spcPts val="0"/>
              </a:spcBef>
              <a:spcAft>
                <a:spcPts val="600"/>
              </a:spcAft>
            </a:pPr>
            <a:r>
              <a:rPr lang="hu-HU" b="1" smtClean="0"/>
              <a:t>vízszintes</a:t>
            </a:r>
            <a:r>
              <a:rPr lang="hu-HU" smtClean="0"/>
              <a:t> irányban: </a:t>
            </a:r>
            <a:r>
              <a:rPr lang="hu-HU" b="1" smtClean="0">
                <a:solidFill>
                  <a:srgbClr val="FF0000"/>
                </a:solidFill>
              </a:rPr>
              <a:t>overflow-y</a:t>
            </a:r>
            <a:endParaRPr lang="hu-HU" i="1" smtClean="0"/>
          </a:p>
          <a:p>
            <a:pPr marL="0" indent="0">
              <a:spcBef>
                <a:spcPts val="0"/>
              </a:spcBef>
              <a:spcAft>
                <a:spcPts val="2400"/>
              </a:spcAft>
              <a:buNone/>
            </a:pPr>
            <a:r>
              <a:rPr lang="hu-HU" smtClean="0"/>
              <a:t>(az </a:t>
            </a:r>
            <a:r>
              <a:rPr lang="hu-HU" smtClean="0">
                <a:solidFill>
                  <a:srgbClr val="FF0000"/>
                </a:solidFill>
              </a:rPr>
              <a:t>overflow</a:t>
            </a:r>
            <a:r>
              <a:rPr lang="hu-HU" smtClean="0"/>
              <a:t> e kettő összevonása)</a:t>
            </a:r>
          </a:p>
          <a:p>
            <a:pPr marL="0" indent="0">
              <a:spcBef>
                <a:spcPts val="0"/>
              </a:spcBef>
              <a:spcAft>
                <a:spcPts val="1800"/>
              </a:spcAft>
              <a:buNone/>
            </a:pPr>
            <a:r>
              <a:rPr lang="hu-HU" i="1" smtClean="0"/>
              <a:t>A túlnyúlás tulajdonság </a:t>
            </a:r>
            <a:r>
              <a:rPr lang="hu-HU" b="1" i="1" smtClean="0"/>
              <a:t>blokkszintű</a:t>
            </a:r>
            <a:r>
              <a:rPr lang="hu-HU" i="1" smtClean="0"/>
              <a:t> és </a:t>
            </a:r>
            <a:r>
              <a:rPr lang="hu-HU" b="1" i="1" smtClean="0"/>
              <a:t>soron belüli blokk elemeknél </a:t>
            </a:r>
            <a:r>
              <a:rPr lang="hu-HU" i="1" smtClean="0"/>
              <a:t>alkalmaz-ható, de csak azoknál, amelyeknek </a:t>
            </a:r>
            <a:r>
              <a:rPr lang="hu-HU" b="1" i="1" smtClean="0"/>
              <a:t>magasságot</a:t>
            </a:r>
            <a:r>
              <a:rPr lang="hu-HU" i="1" smtClean="0"/>
              <a:t> határoztunk meg!</a:t>
            </a:r>
          </a:p>
        </p:txBody>
      </p:sp>
      <p:sp>
        <p:nvSpPr>
          <p:cNvPr id="4" name="Dia számának helye 3"/>
          <p:cNvSpPr>
            <a:spLocks noGrp="1"/>
          </p:cNvSpPr>
          <p:nvPr>
            <p:ph type="sldNum" sz="quarter" idx="12"/>
          </p:nvPr>
        </p:nvSpPr>
        <p:spPr/>
        <p:txBody>
          <a:bodyPr/>
          <a:lstStyle/>
          <a:p>
            <a:fld id="{4DC61DD4-7DED-4AA4-9E5A-5F7D420479A6}" type="slidenum">
              <a:rPr lang="hu-HU" smtClean="0"/>
              <a:pPr/>
              <a:t>41</a:t>
            </a:fld>
            <a:endParaRPr lang="hu-HU" dirty="0"/>
          </a:p>
        </p:txBody>
      </p:sp>
    </p:spTree>
    <p:extLst>
      <p:ext uri="{BB962C8B-B14F-4D97-AF65-F5344CB8AC3E}">
        <p14:creationId xmlns:p14="http://schemas.microsoft.com/office/powerpoint/2010/main" val="38054433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5. Túlnyúlás (folyt)</a:t>
            </a:r>
            <a:endParaRPr lang="hu-HU" sz="4400"/>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600"/>
              </a:spcAft>
              <a:buNone/>
            </a:pPr>
            <a:r>
              <a:rPr lang="hu-HU" u="sng" smtClean="0"/>
              <a:t>A túlcsordulás tulajdonság értékei</a:t>
            </a:r>
            <a:r>
              <a:rPr lang="hu-HU" smtClean="0"/>
              <a:t>:</a:t>
            </a:r>
          </a:p>
          <a:p>
            <a:pPr>
              <a:spcBef>
                <a:spcPts val="0"/>
              </a:spcBef>
              <a:spcAft>
                <a:spcPts val="600"/>
              </a:spcAft>
            </a:pPr>
            <a:r>
              <a:rPr lang="hu-HU" b="1" smtClean="0">
                <a:solidFill>
                  <a:srgbClr val="FF0000"/>
                </a:solidFill>
              </a:rPr>
              <a:t>visible</a:t>
            </a:r>
            <a:r>
              <a:rPr lang="hu-HU" smtClean="0"/>
              <a:t> (alapértelmezett): a túlcsordulás nem kerül levágásra, hanem </a:t>
            </a:r>
            <a:r>
              <a:rPr lang="hu-HU" b="1" i="1" smtClean="0"/>
              <a:t>a beágyazó elem dobozán kívül jelenik meg</a:t>
            </a:r>
          </a:p>
        </p:txBody>
      </p:sp>
      <p:sp>
        <p:nvSpPr>
          <p:cNvPr id="4" name="Dia számának helye 3"/>
          <p:cNvSpPr>
            <a:spLocks noGrp="1"/>
          </p:cNvSpPr>
          <p:nvPr>
            <p:ph type="sldNum" sz="quarter" idx="12"/>
          </p:nvPr>
        </p:nvSpPr>
        <p:spPr/>
        <p:txBody>
          <a:bodyPr/>
          <a:lstStyle/>
          <a:p>
            <a:fld id="{4DC61DD4-7DED-4AA4-9E5A-5F7D420479A6}" type="slidenum">
              <a:rPr lang="hu-HU" smtClean="0"/>
              <a:pPr/>
              <a:t>42</a:t>
            </a:fld>
            <a:endParaRPr lang="hu-HU" dirty="0"/>
          </a:p>
        </p:txBody>
      </p:sp>
      <p:pic>
        <p:nvPicPr>
          <p:cNvPr id="7" name="Kép 6"/>
          <p:cNvPicPr>
            <a:picLocks noChangeAspect="1"/>
          </p:cNvPicPr>
          <p:nvPr/>
        </p:nvPicPr>
        <p:blipFill rotWithShape="1">
          <a:blip r:embed="rId2"/>
          <a:srcRect l="519" t="12363" r="72482" b="56051"/>
          <a:stretch/>
        </p:blipFill>
        <p:spPr bwMode="auto">
          <a:xfrm>
            <a:off x="1691680" y="3573016"/>
            <a:ext cx="4051916" cy="2664296"/>
          </a:xfrm>
          <a:prstGeom prst="rect">
            <a:avLst/>
          </a:prstGeom>
          <a:ln>
            <a:noFill/>
          </a:ln>
          <a:extLst>
            <a:ext uri="{53640926-AAD7-44D8-BBD7-CCE9431645EC}">
              <a14:shadowObscured xmlns:a14="http://schemas.microsoft.com/office/drawing/2010/main"/>
            </a:ext>
          </a:extLst>
        </p:spPr>
      </p:pic>
      <p:sp>
        <p:nvSpPr>
          <p:cNvPr id="9" name="Szövegdoboz 8"/>
          <p:cNvSpPr txBox="1"/>
          <p:nvPr/>
        </p:nvSpPr>
        <p:spPr>
          <a:xfrm>
            <a:off x="6444208" y="3687181"/>
            <a:ext cx="1763872" cy="954107"/>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a doboz mérete</a:t>
            </a:r>
            <a:endParaRPr lang="hu-HU" sz="2400">
              <a:solidFill>
                <a:schemeClr val="bg1"/>
              </a:solidFill>
              <a:latin typeface="Arial" panose="020B0604020202020204" pitchFamily="34" charset="0"/>
              <a:cs typeface="Arial" panose="020B0604020202020204" pitchFamily="34" charset="0"/>
            </a:endParaRPr>
          </a:p>
        </p:txBody>
      </p:sp>
      <p:sp>
        <p:nvSpPr>
          <p:cNvPr id="5" name="Jobb oldali kapcsos zárójel 4"/>
          <p:cNvSpPr/>
          <p:nvPr/>
        </p:nvSpPr>
        <p:spPr>
          <a:xfrm>
            <a:off x="5760000" y="3573016"/>
            <a:ext cx="412580" cy="118243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0" name="Jobb oldali kapcsos zárójel 9"/>
          <p:cNvSpPr/>
          <p:nvPr/>
        </p:nvSpPr>
        <p:spPr>
          <a:xfrm>
            <a:off x="5760000" y="4788000"/>
            <a:ext cx="412580" cy="1404000"/>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1" name="Szövegdoboz 10"/>
          <p:cNvSpPr txBox="1"/>
          <p:nvPr/>
        </p:nvSpPr>
        <p:spPr>
          <a:xfrm>
            <a:off x="6444208" y="5012946"/>
            <a:ext cx="1763872" cy="954107"/>
          </a:xfrm>
          <a:prstGeom prst="rect">
            <a:avLst/>
          </a:prstGeom>
          <a:solidFill>
            <a:srgbClr val="00206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túlfolyt rész</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9587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5. Túlnyúlás (folyt)</a:t>
            </a:r>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600"/>
              </a:spcAft>
              <a:buNone/>
            </a:pPr>
            <a:r>
              <a:rPr lang="hu-HU" u="sng" smtClean="0"/>
              <a:t>A túlcsordulás tulajdonság értékei</a:t>
            </a:r>
            <a:r>
              <a:rPr lang="hu-HU" smtClean="0"/>
              <a:t>:</a:t>
            </a:r>
          </a:p>
          <a:p>
            <a:pPr>
              <a:spcBef>
                <a:spcPts val="0"/>
              </a:spcBef>
              <a:spcAft>
                <a:spcPts val="600"/>
              </a:spcAft>
            </a:pPr>
            <a:r>
              <a:rPr lang="hu-HU" b="1" smtClean="0">
                <a:solidFill>
                  <a:srgbClr val="FF0000"/>
                </a:solidFill>
              </a:rPr>
              <a:t>hidden</a:t>
            </a:r>
            <a:r>
              <a:rPr lang="hu-HU" smtClean="0"/>
              <a:t>: a túlcsordulás le van vágva,</a:t>
            </a:r>
            <a:br>
              <a:rPr lang="hu-HU" smtClean="0"/>
            </a:br>
            <a:r>
              <a:rPr lang="hu-HU" smtClean="0"/>
              <a:t>így </a:t>
            </a:r>
            <a:r>
              <a:rPr lang="hu-HU" b="1" i="1" smtClean="0"/>
              <a:t>a többi tartalom már nem lesz látható</a:t>
            </a:r>
          </a:p>
        </p:txBody>
      </p:sp>
      <p:sp>
        <p:nvSpPr>
          <p:cNvPr id="4" name="Dia számának helye 3"/>
          <p:cNvSpPr>
            <a:spLocks noGrp="1"/>
          </p:cNvSpPr>
          <p:nvPr>
            <p:ph type="sldNum" sz="quarter" idx="12"/>
          </p:nvPr>
        </p:nvSpPr>
        <p:spPr/>
        <p:txBody>
          <a:bodyPr/>
          <a:lstStyle/>
          <a:p>
            <a:fld id="{4DC61DD4-7DED-4AA4-9E5A-5F7D420479A6}" type="slidenum">
              <a:rPr lang="hu-HU" smtClean="0"/>
              <a:pPr/>
              <a:t>43</a:t>
            </a:fld>
            <a:endParaRPr lang="hu-HU" dirty="0"/>
          </a:p>
        </p:txBody>
      </p:sp>
      <p:pic>
        <p:nvPicPr>
          <p:cNvPr id="12" name="Kép 11"/>
          <p:cNvPicPr>
            <a:picLocks noChangeAspect="1"/>
          </p:cNvPicPr>
          <p:nvPr/>
        </p:nvPicPr>
        <p:blipFill rotWithShape="1">
          <a:blip r:embed="rId2"/>
          <a:srcRect l="519" t="12916" r="72378" b="73415"/>
          <a:stretch/>
        </p:blipFill>
        <p:spPr bwMode="auto">
          <a:xfrm>
            <a:off x="1692000" y="3501608"/>
            <a:ext cx="4055374" cy="1149902"/>
          </a:xfrm>
          <a:prstGeom prst="rect">
            <a:avLst/>
          </a:prstGeom>
          <a:ln>
            <a:noFill/>
          </a:ln>
          <a:extLst>
            <a:ext uri="{53640926-AAD7-44D8-BBD7-CCE9431645EC}">
              <a14:shadowObscured xmlns:a14="http://schemas.microsoft.com/office/drawing/2010/main"/>
            </a:ext>
          </a:extLst>
        </p:spPr>
      </p:pic>
      <p:sp>
        <p:nvSpPr>
          <p:cNvPr id="13" name="Szövegdoboz 12"/>
          <p:cNvSpPr txBox="1"/>
          <p:nvPr/>
        </p:nvSpPr>
        <p:spPr>
          <a:xfrm>
            <a:off x="6444208" y="3606165"/>
            <a:ext cx="2160240" cy="954107"/>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a doboz mérete</a:t>
            </a:r>
            <a:endParaRPr lang="hu-HU" sz="2400">
              <a:solidFill>
                <a:schemeClr val="bg1"/>
              </a:solidFill>
              <a:latin typeface="Arial" panose="020B0604020202020204" pitchFamily="34" charset="0"/>
              <a:cs typeface="Arial" panose="020B0604020202020204" pitchFamily="34" charset="0"/>
            </a:endParaRPr>
          </a:p>
        </p:txBody>
      </p:sp>
      <p:sp>
        <p:nvSpPr>
          <p:cNvPr id="14" name="Jobb oldali kapcsos zárójel 13"/>
          <p:cNvSpPr/>
          <p:nvPr/>
        </p:nvSpPr>
        <p:spPr>
          <a:xfrm>
            <a:off x="5760000" y="3492000"/>
            <a:ext cx="412580" cy="118243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5" name="Jobb oldali kapcsos zárójel 14"/>
          <p:cNvSpPr/>
          <p:nvPr/>
        </p:nvSpPr>
        <p:spPr>
          <a:xfrm>
            <a:off x="5760000" y="4706984"/>
            <a:ext cx="412580" cy="1404000"/>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6" name="Szövegdoboz 15"/>
          <p:cNvSpPr txBox="1"/>
          <p:nvPr/>
        </p:nvSpPr>
        <p:spPr>
          <a:xfrm>
            <a:off x="6444208" y="4727017"/>
            <a:ext cx="2160240" cy="1384995"/>
          </a:xfrm>
          <a:prstGeom prst="rect">
            <a:avLst/>
          </a:prstGeom>
          <a:solidFill>
            <a:srgbClr val="00206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túlfolyt rész már nem látható</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660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5. Túlnyúlás (folyt)</a:t>
            </a:r>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600"/>
              </a:spcAft>
              <a:buNone/>
            </a:pPr>
            <a:r>
              <a:rPr lang="hu-HU" u="sng" smtClean="0"/>
              <a:t>A túlcsordulás tulajdonság értékei</a:t>
            </a:r>
            <a:r>
              <a:rPr lang="hu-HU" smtClean="0"/>
              <a:t>:</a:t>
            </a:r>
          </a:p>
          <a:p>
            <a:pPr>
              <a:spcBef>
                <a:spcPts val="0"/>
              </a:spcBef>
              <a:spcAft>
                <a:spcPts val="600"/>
              </a:spcAft>
            </a:pPr>
            <a:r>
              <a:rPr lang="hu-HU" b="1" smtClean="0">
                <a:solidFill>
                  <a:srgbClr val="FF0000"/>
                </a:solidFill>
              </a:rPr>
              <a:t>scroll</a:t>
            </a:r>
            <a:r>
              <a:rPr lang="hu-HU" smtClean="0"/>
              <a:t>: a tartalomnak a befoglaló doboz content-box részébe eső darabja és a böngésző által alkalmazott görgető me-chanizmus jelenik meg, amellyel a tarta-lom görgethető (</a:t>
            </a:r>
            <a:r>
              <a:rPr lang="hu-HU" b="1" i="1" smtClean="0"/>
              <a:t>kétoldali gördítősávval</a:t>
            </a:r>
            <a:r>
              <a:rPr lang="hu-HU" smtClean="0"/>
              <a:t>)</a:t>
            </a:r>
          </a:p>
        </p:txBody>
      </p:sp>
      <p:sp>
        <p:nvSpPr>
          <p:cNvPr id="4" name="Dia számának helye 3"/>
          <p:cNvSpPr>
            <a:spLocks noGrp="1"/>
          </p:cNvSpPr>
          <p:nvPr>
            <p:ph type="sldNum" sz="quarter" idx="12"/>
          </p:nvPr>
        </p:nvSpPr>
        <p:spPr/>
        <p:txBody>
          <a:bodyPr/>
          <a:lstStyle/>
          <a:p>
            <a:fld id="{4DC61DD4-7DED-4AA4-9E5A-5F7D420479A6}" type="slidenum">
              <a:rPr lang="hu-HU" smtClean="0"/>
              <a:pPr/>
              <a:t>44</a:t>
            </a:fld>
            <a:endParaRPr lang="hu-HU" dirty="0"/>
          </a:p>
        </p:txBody>
      </p:sp>
      <p:pic>
        <p:nvPicPr>
          <p:cNvPr id="10" name="Kép 9"/>
          <p:cNvPicPr>
            <a:picLocks noChangeAspect="1"/>
          </p:cNvPicPr>
          <p:nvPr/>
        </p:nvPicPr>
        <p:blipFill rotWithShape="1">
          <a:blip r:embed="rId2"/>
          <a:srcRect l="519" t="12916" r="72510" b="73798"/>
          <a:stretch/>
        </p:blipFill>
        <p:spPr bwMode="auto">
          <a:xfrm>
            <a:off x="2411760" y="4437112"/>
            <a:ext cx="5205423" cy="1440160"/>
          </a:xfrm>
          <a:prstGeom prst="rect">
            <a:avLst/>
          </a:prstGeom>
          <a:ln>
            <a:noFill/>
          </a:ln>
          <a:extLst>
            <a:ext uri="{53640926-AAD7-44D8-BBD7-CCE9431645EC}">
              <a14:shadowObscured xmlns:a14="http://schemas.microsoft.com/office/drawing/2010/main"/>
            </a:ext>
          </a:extLst>
        </p:spPr>
      </p:pic>
      <p:sp>
        <p:nvSpPr>
          <p:cNvPr id="6" name="Téglalap 5"/>
          <p:cNvSpPr/>
          <p:nvPr/>
        </p:nvSpPr>
        <p:spPr>
          <a:xfrm>
            <a:off x="7164288" y="4437112"/>
            <a:ext cx="452895" cy="108012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Téglalap 16"/>
          <p:cNvSpPr/>
          <p:nvPr/>
        </p:nvSpPr>
        <p:spPr>
          <a:xfrm rot="16200000">
            <a:off x="4674800" y="3161335"/>
            <a:ext cx="452895" cy="497897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Szövegdoboz 17"/>
          <p:cNvSpPr txBox="1"/>
          <p:nvPr/>
        </p:nvSpPr>
        <p:spPr>
          <a:xfrm>
            <a:off x="2062471" y="6093296"/>
            <a:ext cx="5904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a böngésző görgető mechanizmusa</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28744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a:t>5. Túlnyúlás (folyt)</a:t>
            </a:r>
          </a:p>
        </p:txBody>
      </p:sp>
      <p:sp>
        <p:nvSpPr>
          <p:cNvPr id="3" name="Tartalom helye 2"/>
          <p:cNvSpPr>
            <a:spLocks noGrp="1"/>
          </p:cNvSpPr>
          <p:nvPr>
            <p:ph idx="1"/>
          </p:nvPr>
        </p:nvSpPr>
        <p:spPr>
          <a:xfrm>
            <a:off x="1331640" y="1428736"/>
            <a:ext cx="7812360" cy="5240624"/>
          </a:xfrm>
        </p:spPr>
        <p:txBody>
          <a:bodyPr>
            <a:normAutofit/>
          </a:bodyPr>
          <a:lstStyle/>
          <a:p>
            <a:pPr marL="0" indent="0">
              <a:spcBef>
                <a:spcPts val="0"/>
              </a:spcBef>
              <a:spcAft>
                <a:spcPts val="600"/>
              </a:spcAft>
              <a:buNone/>
            </a:pPr>
            <a:r>
              <a:rPr lang="hu-HU" u="sng" smtClean="0"/>
              <a:t>A túlcsordulás tulajdonság értékei</a:t>
            </a:r>
            <a:r>
              <a:rPr lang="hu-HU" smtClean="0"/>
              <a:t>:</a:t>
            </a:r>
          </a:p>
          <a:p>
            <a:pPr>
              <a:spcBef>
                <a:spcPts val="0"/>
              </a:spcBef>
              <a:spcAft>
                <a:spcPts val="600"/>
              </a:spcAft>
            </a:pPr>
            <a:r>
              <a:rPr lang="hu-HU" b="1" smtClean="0">
                <a:solidFill>
                  <a:srgbClr val="FF0000"/>
                </a:solidFill>
              </a:rPr>
              <a:t>auto</a:t>
            </a:r>
            <a:r>
              <a:rPr lang="hu-HU" smtClean="0"/>
              <a:t>: böngészőfüggő a viselkedése, de valamilyen görgetőmechanizmust hoz</a:t>
            </a:r>
            <a:br>
              <a:rPr lang="hu-HU" smtClean="0"/>
            </a:br>
            <a:r>
              <a:rPr lang="hu-HU" smtClean="0"/>
              <a:t>létre a túlcsorduló doboznak – csak arra</a:t>
            </a:r>
            <a:br>
              <a:rPr lang="hu-HU" smtClean="0"/>
            </a:br>
            <a:r>
              <a:rPr lang="hu-HU" smtClean="0"/>
              <a:t>az oldala helyez gördítősávot, ahová az szükséges a doboz mérete alapján</a:t>
            </a:r>
          </a:p>
        </p:txBody>
      </p:sp>
      <p:sp>
        <p:nvSpPr>
          <p:cNvPr id="4" name="Dia számának helye 3"/>
          <p:cNvSpPr>
            <a:spLocks noGrp="1"/>
          </p:cNvSpPr>
          <p:nvPr>
            <p:ph type="sldNum" sz="quarter" idx="12"/>
          </p:nvPr>
        </p:nvSpPr>
        <p:spPr/>
        <p:txBody>
          <a:bodyPr/>
          <a:lstStyle/>
          <a:p>
            <a:fld id="{4DC61DD4-7DED-4AA4-9E5A-5F7D420479A6}" type="slidenum">
              <a:rPr lang="hu-HU" smtClean="0"/>
              <a:pPr/>
              <a:t>45</a:t>
            </a:fld>
            <a:endParaRPr lang="hu-HU" dirty="0"/>
          </a:p>
        </p:txBody>
      </p:sp>
      <p:grpSp>
        <p:nvGrpSpPr>
          <p:cNvPr id="5" name="Csoportba foglalás 4"/>
          <p:cNvGrpSpPr/>
          <p:nvPr/>
        </p:nvGrpSpPr>
        <p:grpSpPr>
          <a:xfrm>
            <a:off x="1908000" y="4464000"/>
            <a:ext cx="6480000" cy="2107396"/>
            <a:chOff x="1724843" y="3573016"/>
            <a:chExt cx="6480000" cy="2107396"/>
          </a:xfrm>
        </p:grpSpPr>
        <p:pic>
          <p:nvPicPr>
            <p:cNvPr id="6" name="Kép 5"/>
            <p:cNvPicPr>
              <a:picLocks noChangeAspect="1"/>
            </p:cNvPicPr>
            <p:nvPr/>
          </p:nvPicPr>
          <p:blipFill rotWithShape="1">
            <a:blip r:embed="rId2"/>
            <a:srcRect l="519" t="12548" r="72510" b="73798"/>
            <a:stretch/>
          </p:blipFill>
          <p:spPr bwMode="auto">
            <a:xfrm>
              <a:off x="2433464" y="3573016"/>
              <a:ext cx="5062759" cy="1440000"/>
            </a:xfrm>
            <a:prstGeom prst="rect">
              <a:avLst/>
            </a:prstGeom>
            <a:ln>
              <a:noFill/>
            </a:ln>
            <a:extLst>
              <a:ext uri="{53640926-AAD7-44D8-BBD7-CCE9431645EC}">
                <a14:shadowObscured xmlns:a14="http://schemas.microsoft.com/office/drawing/2010/main"/>
              </a:ext>
            </a:extLst>
          </p:spPr>
        </p:pic>
        <p:sp>
          <p:nvSpPr>
            <p:cNvPr id="7" name="Téglalap 6"/>
            <p:cNvSpPr/>
            <p:nvPr/>
          </p:nvSpPr>
          <p:spPr>
            <a:xfrm>
              <a:off x="7031802" y="3573016"/>
              <a:ext cx="452895" cy="14400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Szövegdoboz 7"/>
            <p:cNvSpPr txBox="1"/>
            <p:nvPr/>
          </p:nvSpPr>
          <p:spPr>
            <a:xfrm>
              <a:off x="1724843" y="5157192"/>
              <a:ext cx="6480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böngészőfüggő görgető mechanizmus</a:t>
              </a:r>
              <a:endParaRPr lang="hu-HU" sz="240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904224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6. Láthatóság</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1800"/>
              </a:spcAft>
              <a:buNone/>
            </a:pPr>
            <a:r>
              <a:rPr lang="hu-HU" sz="3200" smtClean="0"/>
              <a:t>A </a:t>
            </a:r>
            <a:r>
              <a:rPr lang="hu-HU" sz="3200" b="1" smtClean="0">
                <a:solidFill>
                  <a:srgbClr val="FF0000"/>
                </a:solidFill>
                <a:latin typeface="Courier New" panose="02070309020205020404" pitchFamily="49" charset="0"/>
                <a:cs typeface="Courier New" panose="02070309020205020404" pitchFamily="49" charset="0"/>
              </a:rPr>
              <a:t>visibility</a:t>
            </a:r>
            <a:r>
              <a:rPr lang="hu-HU" sz="3200" smtClean="0"/>
              <a:t> tulajdonság egy adott elem két lehetséges állapotát jelöli, amely megmutatja vagy láthatatlanná teszi azt; a láthatatlan elem a weblap elhelyezésében megtartja a helyét, csak átlátszóvá válik.</a:t>
            </a:r>
          </a:p>
        </p:txBody>
      </p:sp>
      <p:sp>
        <p:nvSpPr>
          <p:cNvPr id="4" name="Dia számának helye 3"/>
          <p:cNvSpPr>
            <a:spLocks noGrp="1"/>
          </p:cNvSpPr>
          <p:nvPr>
            <p:ph type="sldNum" sz="quarter" idx="12"/>
          </p:nvPr>
        </p:nvSpPr>
        <p:spPr/>
        <p:txBody>
          <a:bodyPr/>
          <a:lstStyle/>
          <a:p>
            <a:fld id="{4DC61DD4-7DED-4AA4-9E5A-5F7D420479A6}" type="slidenum">
              <a:rPr lang="hu-HU" smtClean="0"/>
              <a:pPr/>
              <a:t>46</a:t>
            </a:fld>
            <a:endParaRPr lang="hu-HU" dirty="0"/>
          </a:p>
        </p:txBody>
      </p:sp>
      <p:pic>
        <p:nvPicPr>
          <p:cNvPr id="5" name="Kép 4"/>
          <p:cNvPicPr>
            <a:picLocks noChangeAspect="1"/>
          </p:cNvPicPr>
          <p:nvPr/>
        </p:nvPicPr>
        <p:blipFill rotWithShape="1">
          <a:blip r:embed="rId2"/>
          <a:srcRect l="50519" t="32106" r="18050" b="44092"/>
          <a:stretch/>
        </p:blipFill>
        <p:spPr bwMode="auto">
          <a:xfrm>
            <a:off x="1475656" y="5040000"/>
            <a:ext cx="3381757" cy="1440000"/>
          </a:xfrm>
          <a:prstGeom prst="rect">
            <a:avLst/>
          </a:prstGeom>
          <a:ln>
            <a:noFill/>
          </a:ln>
          <a:extLst>
            <a:ext uri="{53640926-AAD7-44D8-BBD7-CCE9431645EC}">
              <a14:shadowObscured xmlns:a14="http://schemas.microsoft.com/office/drawing/2010/main"/>
            </a:ext>
          </a:extLst>
        </p:spPr>
      </p:pic>
      <p:pic>
        <p:nvPicPr>
          <p:cNvPr id="6" name="Kép 5"/>
          <p:cNvPicPr>
            <a:picLocks noChangeAspect="1"/>
          </p:cNvPicPr>
          <p:nvPr/>
        </p:nvPicPr>
        <p:blipFill rotWithShape="1">
          <a:blip r:embed="rId3"/>
          <a:srcRect l="50623" t="32106" r="17842" b="43722"/>
          <a:stretch/>
        </p:blipFill>
        <p:spPr bwMode="auto">
          <a:xfrm>
            <a:off x="5256000" y="5040000"/>
            <a:ext cx="3344026" cy="1440000"/>
          </a:xfrm>
          <a:prstGeom prst="rect">
            <a:avLst/>
          </a:prstGeom>
          <a:ln>
            <a:noFill/>
          </a:ln>
          <a:extLst>
            <a:ext uri="{53640926-AAD7-44D8-BBD7-CCE9431645EC}">
              <a14:shadowObscured xmlns:a14="http://schemas.microsoft.com/office/drawing/2010/main"/>
            </a:ext>
          </a:extLst>
        </p:spPr>
      </p:pic>
      <p:sp>
        <p:nvSpPr>
          <p:cNvPr id="7" name="Téglalap 6"/>
          <p:cNvSpPr/>
          <p:nvPr/>
        </p:nvSpPr>
        <p:spPr>
          <a:xfrm>
            <a:off x="1475656" y="5760000"/>
            <a:ext cx="1944216" cy="47731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Téglalap 7"/>
          <p:cNvSpPr/>
          <p:nvPr/>
        </p:nvSpPr>
        <p:spPr>
          <a:xfrm>
            <a:off x="5262112" y="5760000"/>
            <a:ext cx="1944216" cy="47731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Szövegdoboz 8"/>
          <p:cNvSpPr txBox="1"/>
          <p:nvPr/>
        </p:nvSpPr>
        <p:spPr>
          <a:xfrm>
            <a:off x="1475656" y="4221088"/>
            <a:ext cx="2916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látható elem</a:t>
            </a:r>
            <a:endParaRPr lang="hu-HU" sz="2400">
              <a:solidFill>
                <a:schemeClr val="bg1"/>
              </a:solidFill>
              <a:latin typeface="Arial" panose="020B0604020202020204" pitchFamily="34" charset="0"/>
              <a:cs typeface="Arial" panose="020B0604020202020204" pitchFamily="34" charset="0"/>
            </a:endParaRPr>
          </a:p>
        </p:txBody>
      </p:sp>
      <p:sp>
        <p:nvSpPr>
          <p:cNvPr id="10" name="Szövegdoboz 9"/>
          <p:cNvSpPr txBox="1"/>
          <p:nvPr/>
        </p:nvSpPr>
        <p:spPr>
          <a:xfrm>
            <a:off x="5256000" y="4221088"/>
            <a:ext cx="2916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elrejtett elem</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829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6. Láthatóság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buNone/>
            </a:pPr>
            <a:r>
              <a:rPr lang="hu-HU" sz="3200" u="sng"/>
              <a:t>Lehetséges értékei</a:t>
            </a:r>
            <a:r>
              <a:rPr lang="hu-HU" sz="3200"/>
              <a:t>:</a:t>
            </a:r>
          </a:p>
          <a:p>
            <a:pPr>
              <a:spcBef>
                <a:spcPts val="1200"/>
              </a:spcBef>
            </a:pPr>
            <a:r>
              <a:rPr lang="hu-HU" sz="3200" b="1">
                <a:solidFill>
                  <a:srgbClr val="FF0000"/>
                </a:solidFill>
              </a:rPr>
              <a:t>visible</a:t>
            </a:r>
            <a:r>
              <a:rPr lang="hu-HU" sz="3200"/>
              <a:t> (alapértelmezett érték):</a:t>
            </a:r>
            <a:br>
              <a:rPr lang="hu-HU" sz="3200"/>
            </a:br>
            <a:r>
              <a:rPr lang="hu-HU" sz="3200"/>
              <a:t>az elem látható</a:t>
            </a:r>
          </a:p>
          <a:p>
            <a:pPr>
              <a:spcBef>
                <a:spcPts val="1200"/>
              </a:spcBef>
            </a:pPr>
            <a:r>
              <a:rPr lang="hu-HU" sz="3200" b="1">
                <a:solidFill>
                  <a:srgbClr val="FF0000"/>
                </a:solidFill>
              </a:rPr>
              <a:t>hidden</a:t>
            </a:r>
            <a:r>
              <a:rPr lang="hu-HU" sz="3200"/>
              <a:t>: az elem nem látható, de a helye megmarad</a:t>
            </a:r>
          </a:p>
          <a:p>
            <a:pPr>
              <a:spcBef>
                <a:spcPts val="1200"/>
              </a:spcBef>
            </a:pPr>
            <a:r>
              <a:rPr lang="hu-HU" sz="3200" b="1" smtClean="0">
                <a:solidFill>
                  <a:srgbClr val="FF0000"/>
                </a:solidFill>
              </a:rPr>
              <a:t>collapse </a:t>
            </a:r>
            <a:r>
              <a:rPr lang="hu-HU" sz="3200" smtClean="0"/>
              <a:t>(csak táblázatoknál): sorok, oszlopok, sorcsoportok, oszlopcsopor-tok elrejtéséhez</a:t>
            </a:r>
          </a:p>
          <a:p>
            <a:pPr>
              <a:spcBef>
                <a:spcPts val="1200"/>
              </a:spcBef>
            </a:pPr>
            <a:r>
              <a:rPr lang="hu-HU" sz="3200" b="1" smtClean="0">
                <a:solidFill>
                  <a:srgbClr val="FF0000"/>
                </a:solidFill>
              </a:rPr>
              <a:t>inherit</a:t>
            </a:r>
            <a:r>
              <a:rPr lang="hu-HU" sz="3200" smtClean="0"/>
              <a:t>: szülőtől örökölt érték</a:t>
            </a:r>
          </a:p>
        </p:txBody>
      </p:sp>
      <p:sp>
        <p:nvSpPr>
          <p:cNvPr id="4" name="Dia számának helye 3"/>
          <p:cNvSpPr>
            <a:spLocks noGrp="1"/>
          </p:cNvSpPr>
          <p:nvPr>
            <p:ph type="sldNum" sz="quarter" idx="12"/>
          </p:nvPr>
        </p:nvSpPr>
        <p:spPr/>
        <p:txBody>
          <a:bodyPr/>
          <a:lstStyle/>
          <a:p>
            <a:fld id="{4DC61DD4-7DED-4AA4-9E5A-5F7D420479A6}" type="slidenum">
              <a:rPr lang="hu-HU" smtClean="0"/>
              <a:pPr/>
              <a:t>47</a:t>
            </a:fld>
            <a:endParaRPr lang="hu-HU" dirty="0"/>
          </a:p>
        </p:txBody>
      </p:sp>
    </p:spTree>
    <p:extLst>
      <p:ext uri="{BB962C8B-B14F-4D97-AF65-F5344CB8AC3E}">
        <p14:creationId xmlns:p14="http://schemas.microsoft.com/office/powerpoint/2010/main" val="31238193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3000"/>
              </a:spcAft>
              <a:buNone/>
            </a:pPr>
            <a:r>
              <a:rPr lang="hu-HU" sz="3200" smtClean="0"/>
              <a:t>A </a:t>
            </a:r>
            <a:r>
              <a:rPr lang="hu-HU" sz="3200" b="1" smtClean="0">
                <a:solidFill>
                  <a:srgbClr val="FF0000"/>
                </a:solidFill>
                <a:latin typeface="Courier New" panose="02070309020205020404" pitchFamily="49" charset="0"/>
                <a:cs typeface="Courier New" panose="02070309020205020404" pitchFamily="49" charset="0"/>
              </a:rPr>
              <a:t>display</a:t>
            </a:r>
            <a:r>
              <a:rPr lang="hu-HU" sz="3200" smtClean="0"/>
              <a:t> tulajdonság határozza meg</a:t>
            </a:r>
            <a:br>
              <a:rPr lang="hu-HU" sz="3200" smtClean="0"/>
            </a:br>
            <a:r>
              <a:rPr lang="hu-HU" sz="3200" b="1" i="1" smtClean="0"/>
              <a:t>az elemhez generált doboz típusát </a:t>
            </a:r>
            <a:r>
              <a:rPr lang="hu-HU" sz="3200" smtClean="0"/>
              <a:t>és ezen keresztül előírhatjuk az adott elem megjelenítésének módját is.</a:t>
            </a:r>
            <a:r>
              <a:rPr lang="hu-HU" sz="3200"/>
              <a:t> </a:t>
            </a:r>
            <a:endParaRPr lang="hu-HU" sz="3200" smtClean="0"/>
          </a:p>
          <a:p>
            <a:pPr marL="0" indent="0">
              <a:spcBef>
                <a:spcPts val="0"/>
              </a:spcBef>
              <a:spcAft>
                <a:spcPts val="1800"/>
              </a:spcAft>
              <a:buNone/>
            </a:pPr>
            <a:r>
              <a:rPr lang="hu-HU" sz="3200" b="1" i="1"/>
              <a:t>Minden HTML elemnek alapértelmezett megjelenítési értéke van </a:t>
            </a:r>
            <a:r>
              <a:rPr lang="hu-HU" sz="3200"/>
              <a:t>attól függően, hogy milyen típusú elem </a:t>
            </a:r>
            <a:r>
              <a:rPr lang="hu-HU" sz="3200" smtClean="0"/>
              <a:t>van; a </a:t>
            </a:r>
            <a:r>
              <a:rPr lang="hu-HU" sz="3200"/>
              <a:t>legtöbb elem alapértelmezett megjelenítési értéke </a:t>
            </a:r>
            <a:r>
              <a:rPr lang="hu-HU" sz="3200" b="1" i="1"/>
              <a:t>blokk</a:t>
            </a:r>
            <a:r>
              <a:rPr lang="hu-HU" sz="3200"/>
              <a:t> vagy </a:t>
            </a:r>
            <a:r>
              <a:rPr lang="hu-HU" sz="3200" b="1" i="1"/>
              <a:t>inline</a:t>
            </a:r>
            <a:r>
              <a:rPr lang="hu-HU" sz="3200"/>
              <a:t>.</a:t>
            </a:r>
          </a:p>
        </p:txBody>
      </p:sp>
      <p:sp>
        <p:nvSpPr>
          <p:cNvPr id="4" name="Dia számának helye 3"/>
          <p:cNvSpPr>
            <a:spLocks noGrp="1"/>
          </p:cNvSpPr>
          <p:nvPr>
            <p:ph type="sldNum" sz="quarter" idx="12"/>
          </p:nvPr>
        </p:nvSpPr>
        <p:spPr/>
        <p:txBody>
          <a:bodyPr/>
          <a:lstStyle/>
          <a:p>
            <a:fld id="{4DC61DD4-7DED-4AA4-9E5A-5F7D420479A6}" type="slidenum">
              <a:rPr lang="hu-HU" smtClean="0"/>
              <a:pPr/>
              <a:t>48</a:t>
            </a:fld>
            <a:endParaRPr lang="hu-HU" dirty="0"/>
          </a:p>
        </p:txBody>
      </p:sp>
    </p:spTree>
    <p:extLst>
      <p:ext uri="{BB962C8B-B14F-4D97-AF65-F5344CB8AC3E}">
        <p14:creationId xmlns:p14="http://schemas.microsoft.com/office/powerpoint/2010/main" val="34483724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a:t>
            </a:r>
            <a:endParaRPr lang="hu-HU" sz="4400"/>
          </a:p>
        </p:txBody>
      </p:sp>
      <p:sp>
        <p:nvSpPr>
          <p:cNvPr id="3" name="Tartalom helye 2"/>
          <p:cNvSpPr>
            <a:spLocks noGrp="1"/>
          </p:cNvSpPr>
          <p:nvPr>
            <p:ph idx="1"/>
          </p:nvPr>
        </p:nvSpPr>
        <p:spPr>
          <a:xfrm>
            <a:off x="1331640" y="1428736"/>
            <a:ext cx="7812360" cy="5364000"/>
          </a:xfrm>
        </p:spPr>
        <p:txBody>
          <a:bodyPr>
            <a:normAutofit lnSpcReduction="10000"/>
          </a:bodyPr>
          <a:lstStyle/>
          <a:p>
            <a:pPr marL="0" indent="0" algn="ctr">
              <a:spcBef>
                <a:spcPts val="0"/>
              </a:spcBef>
              <a:spcAft>
                <a:spcPts val="1200"/>
              </a:spcAft>
              <a:buNone/>
            </a:pPr>
            <a:r>
              <a:rPr lang="hu-HU" sz="4800" b="1" smtClean="0"/>
              <a:t>FONTOS!</a:t>
            </a:r>
          </a:p>
          <a:p>
            <a:pPr marL="0" indent="0" algn="ctr">
              <a:spcBef>
                <a:spcPts val="0"/>
              </a:spcBef>
              <a:spcAft>
                <a:spcPts val="1800"/>
              </a:spcAft>
              <a:buNone/>
            </a:pPr>
            <a:r>
              <a:rPr lang="hu-HU" sz="3900" b="1"/>
              <a:t>Egy elem kijelzési </a:t>
            </a:r>
            <a:r>
              <a:rPr lang="hu-HU" sz="3900" b="1" smtClean="0"/>
              <a:t>tulajdonságának (display) </a:t>
            </a:r>
            <a:r>
              <a:rPr lang="hu-HU" sz="3900" b="1"/>
              <a:t>beállítása csak az elem megjelenítésének módját változtatja meg, NEM </a:t>
            </a:r>
            <a:r>
              <a:rPr lang="hu-HU" sz="3900" b="1" smtClean="0"/>
              <a:t>azt,</a:t>
            </a:r>
            <a:br>
              <a:rPr lang="hu-HU" sz="3900" b="1" smtClean="0"/>
            </a:br>
            <a:r>
              <a:rPr lang="hu-HU" sz="3900" b="1" smtClean="0"/>
              <a:t>hogy az milyen </a:t>
            </a:r>
            <a:r>
              <a:rPr lang="hu-HU" sz="3900" b="1"/>
              <a:t>elem</a:t>
            </a:r>
            <a:r>
              <a:rPr lang="hu-HU" sz="3900" b="1" smtClean="0"/>
              <a:t>.</a:t>
            </a:r>
          </a:p>
          <a:p>
            <a:pPr marL="0" indent="0" algn="ctr">
              <a:spcBef>
                <a:spcPts val="0"/>
              </a:spcBef>
              <a:buNone/>
            </a:pPr>
            <a:r>
              <a:rPr lang="hu-HU" sz="3200" i="1" smtClean="0"/>
              <a:t>(Pl. egy </a:t>
            </a:r>
            <a:r>
              <a:rPr lang="hu-HU" sz="3200" i="1"/>
              <a:t>soros elem, kijelzővel: blokk; nem lehet más blokkelemek </a:t>
            </a:r>
            <a:r>
              <a:rPr lang="hu-HU" sz="3200" i="1" smtClean="0"/>
              <a:t>belsejében).</a:t>
            </a:r>
            <a:endParaRPr lang="hu-HU" sz="3200" i="1"/>
          </a:p>
        </p:txBody>
      </p:sp>
      <p:sp>
        <p:nvSpPr>
          <p:cNvPr id="4" name="Dia számának helye 3"/>
          <p:cNvSpPr>
            <a:spLocks noGrp="1"/>
          </p:cNvSpPr>
          <p:nvPr>
            <p:ph type="sldNum" sz="quarter" idx="12"/>
          </p:nvPr>
        </p:nvSpPr>
        <p:spPr/>
        <p:txBody>
          <a:bodyPr/>
          <a:lstStyle/>
          <a:p>
            <a:fld id="{4DC61DD4-7DED-4AA4-9E5A-5F7D420479A6}" type="slidenum">
              <a:rPr lang="hu-HU" smtClean="0"/>
              <a:pPr/>
              <a:t>49</a:t>
            </a:fld>
            <a:endParaRPr lang="hu-HU" dirty="0"/>
          </a:p>
        </p:txBody>
      </p:sp>
    </p:spTree>
    <p:extLst>
      <p:ext uri="{BB962C8B-B14F-4D97-AF65-F5344CB8AC3E}">
        <p14:creationId xmlns:p14="http://schemas.microsoft.com/office/powerpoint/2010/main" val="2747238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1. Elhelyezési módok (folyt)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spcBef>
                <a:spcPts val="0"/>
              </a:spcBef>
              <a:spcAft>
                <a:spcPts val="1200"/>
              </a:spcAft>
              <a:buNone/>
            </a:pPr>
            <a:r>
              <a:rPr lang="hu-HU" sz="3200" smtClean="0"/>
              <a:t>A </a:t>
            </a:r>
            <a:r>
              <a:rPr lang="hu-HU" sz="3200" b="1" smtClean="0">
                <a:solidFill>
                  <a:srgbClr val="FF0000"/>
                </a:solidFill>
                <a:latin typeface="Courier New" panose="02070309020205020404" pitchFamily="49" charset="0"/>
                <a:cs typeface="Courier New" panose="02070309020205020404" pitchFamily="49" charset="0"/>
              </a:rPr>
              <a:t>position</a:t>
            </a:r>
            <a:r>
              <a:rPr lang="hu-HU" sz="3200" smtClean="0">
                <a:solidFill>
                  <a:srgbClr val="FF0000"/>
                </a:solidFill>
              </a:rPr>
              <a:t> </a:t>
            </a:r>
            <a:r>
              <a:rPr lang="hu-HU" sz="3200" smtClean="0"/>
              <a:t>(elhelyezés) tulajdonsággal </a:t>
            </a:r>
            <a:r>
              <a:rPr lang="hu-HU" sz="3200" b="1" i="1" smtClean="0"/>
              <a:t>különböző viszonyítási pontokhoz képesti új elhelyezés</a:t>
            </a:r>
            <a:r>
              <a:rPr lang="hu-HU" sz="3200" smtClean="0"/>
              <a:t> állítható be.</a:t>
            </a:r>
          </a:p>
          <a:p>
            <a:pPr marL="0" indent="0">
              <a:spcBef>
                <a:spcPts val="0"/>
              </a:spcBef>
              <a:buNone/>
            </a:pPr>
            <a:r>
              <a:rPr lang="hu-HU" sz="3200" smtClean="0"/>
              <a:t>Az adott elem új helyzetét 4 értékkel ad-hatjuk meg:</a:t>
            </a:r>
          </a:p>
          <a:p>
            <a:pPr>
              <a:spcBef>
                <a:spcPts val="0"/>
              </a:spcBef>
            </a:pPr>
            <a:r>
              <a:rPr lang="hu-HU" sz="3200" b="1" smtClean="0">
                <a:solidFill>
                  <a:srgbClr val="FF0000"/>
                </a:solidFill>
              </a:rPr>
              <a:t>top</a:t>
            </a:r>
            <a:r>
              <a:rPr lang="hu-HU" sz="3200" smtClean="0"/>
              <a:t> (felül / felülről)</a:t>
            </a:r>
          </a:p>
          <a:p>
            <a:pPr>
              <a:spcBef>
                <a:spcPts val="0"/>
              </a:spcBef>
            </a:pPr>
            <a:r>
              <a:rPr lang="hu-HU" sz="3200" b="1" smtClean="0">
                <a:solidFill>
                  <a:srgbClr val="FF0000"/>
                </a:solidFill>
              </a:rPr>
              <a:t>bottom</a:t>
            </a:r>
            <a:r>
              <a:rPr lang="hu-HU" sz="3200" smtClean="0"/>
              <a:t> (alul / alulról)</a:t>
            </a:r>
          </a:p>
          <a:p>
            <a:pPr>
              <a:spcBef>
                <a:spcPts val="0"/>
              </a:spcBef>
            </a:pPr>
            <a:r>
              <a:rPr lang="hu-HU" sz="3200" b="1" smtClean="0">
                <a:solidFill>
                  <a:srgbClr val="FF0000"/>
                </a:solidFill>
              </a:rPr>
              <a:t>left</a:t>
            </a:r>
            <a:r>
              <a:rPr lang="hu-HU" sz="3200" smtClean="0"/>
              <a:t> (balra / balról)</a:t>
            </a:r>
          </a:p>
          <a:p>
            <a:pPr>
              <a:spcBef>
                <a:spcPts val="0"/>
              </a:spcBef>
            </a:pPr>
            <a:r>
              <a:rPr lang="hu-HU" sz="3200" b="1" smtClean="0">
                <a:solidFill>
                  <a:srgbClr val="FF0000"/>
                </a:solidFill>
              </a:rPr>
              <a:t>right</a:t>
            </a:r>
            <a:r>
              <a:rPr lang="hu-HU" sz="3200" smtClean="0"/>
              <a:t> (jobbra / jobbról)</a:t>
            </a:r>
          </a:p>
          <a:p>
            <a:pPr marL="0" indent="0">
              <a:spcBef>
                <a:spcPts val="600"/>
              </a:spcBef>
              <a:buNone/>
            </a:pPr>
            <a:r>
              <a:rPr lang="hu-HU" i="1" smtClean="0"/>
              <a:t>Használható mértékegységek: px, em, %</a:t>
            </a:r>
          </a:p>
        </p:txBody>
      </p:sp>
      <p:sp>
        <p:nvSpPr>
          <p:cNvPr id="4" name="Dia számának helye 3"/>
          <p:cNvSpPr>
            <a:spLocks noGrp="1"/>
          </p:cNvSpPr>
          <p:nvPr>
            <p:ph type="sldNum" sz="quarter" idx="12"/>
          </p:nvPr>
        </p:nvSpPr>
        <p:spPr/>
        <p:txBody>
          <a:bodyPr/>
          <a:lstStyle/>
          <a:p>
            <a:fld id="{4DC61DD4-7DED-4AA4-9E5A-5F7D420479A6}" type="slidenum">
              <a:rPr lang="hu-HU" smtClean="0"/>
              <a:pPr/>
              <a:t>5</a:t>
            </a:fld>
            <a:endParaRPr lang="hu-HU" dirty="0"/>
          </a:p>
        </p:txBody>
      </p:sp>
    </p:spTree>
    <p:extLst>
      <p:ext uri="{BB962C8B-B14F-4D97-AF65-F5344CB8AC3E}">
        <p14:creationId xmlns:p14="http://schemas.microsoft.com/office/powerpoint/2010/main" val="2400210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buNone/>
            </a:pPr>
            <a:r>
              <a:rPr lang="hu-HU" sz="3200" b="1" i="1" smtClean="0"/>
              <a:t>BLOKKSZINTŰ</a:t>
            </a:r>
            <a:r>
              <a:rPr lang="hu-HU" sz="3200" smtClean="0"/>
              <a:t> ELEMEK</a:t>
            </a:r>
          </a:p>
          <a:p>
            <a:pPr marL="0" indent="0">
              <a:spcBef>
                <a:spcPts val="0"/>
              </a:spcBef>
              <a:buNone/>
            </a:pPr>
            <a:r>
              <a:rPr lang="hu-HU"/>
              <a:t>A blokkszintű elem </a:t>
            </a:r>
            <a:r>
              <a:rPr lang="hu-HU" b="1" i="1"/>
              <a:t>mindig új sorban </a:t>
            </a:r>
            <a:r>
              <a:rPr lang="hu-HU" b="1" i="1" smtClean="0"/>
              <a:t>indul</a:t>
            </a:r>
            <a:r>
              <a:rPr lang="hu-HU" smtClean="0"/>
              <a:t> </a:t>
            </a:r>
            <a:r>
              <a:rPr lang="hu-HU"/>
              <a:t>és a </a:t>
            </a:r>
            <a:r>
              <a:rPr lang="hu-HU" b="1" i="1"/>
              <a:t>teljes szélességet veszi fel </a:t>
            </a:r>
            <a:r>
              <a:rPr lang="hu-HU"/>
              <a:t>(balra és jobbra nyúlik</a:t>
            </a:r>
            <a:r>
              <a:rPr lang="hu-HU" smtClean="0"/>
              <a:t>).</a:t>
            </a:r>
            <a:br>
              <a:rPr lang="hu-HU" smtClean="0"/>
            </a:br>
            <a:r>
              <a:rPr lang="hu-HU" sz="2800" i="1" smtClean="0"/>
              <a:t>Pl. &lt;div&gt;, &lt;ul&gt;, &lt;h1&gt;, &lt;form&gt;, &lt;header&gt;</a:t>
            </a:r>
            <a:endParaRPr lang="hu-HU" i="1" smtClean="0"/>
          </a:p>
          <a:p>
            <a:pPr marL="0" indent="0">
              <a:spcBef>
                <a:spcPts val="3000"/>
              </a:spcBef>
              <a:buNone/>
            </a:pPr>
            <a:r>
              <a:rPr lang="hu-HU" sz="3200" b="1" i="1" smtClean="0"/>
              <a:t>INLINE</a:t>
            </a:r>
            <a:r>
              <a:rPr lang="hu-HU" sz="3200" smtClean="0"/>
              <a:t> ELEMEK</a:t>
            </a:r>
          </a:p>
          <a:p>
            <a:pPr marL="0" indent="0">
              <a:spcBef>
                <a:spcPts val="0"/>
              </a:spcBef>
              <a:buNone/>
            </a:pPr>
            <a:r>
              <a:rPr lang="hu-HU" smtClean="0"/>
              <a:t>Az </a:t>
            </a:r>
            <a:r>
              <a:rPr lang="hu-HU"/>
              <a:t>inline elem </a:t>
            </a:r>
            <a:r>
              <a:rPr lang="hu-HU" b="1" i="1"/>
              <a:t>nem kezdődik új </a:t>
            </a:r>
            <a:r>
              <a:rPr lang="hu-HU" b="1" i="1" smtClean="0"/>
              <a:t>soron</a:t>
            </a:r>
            <a:r>
              <a:rPr lang="hu-HU" smtClean="0"/>
              <a:t> </a:t>
            </a:r>
            <a:r>
              <a:rPr lang="hu-HU"/>
              <a:t>és csak annyi szélességet vesz fel, amennyire szükséges</a:t>
            </a:r>
            <a:r>
              <a:rPr lang="hu-HU" smtClean="0"/>
              <a:t>.</a:t>
            </a:r>
            <a:br>
              <a:rPr lang="hu-HU" smtClean="0"/>
            </a:br>
            <a:r>
              <a:rPr lang="hu-HU" sz="2800" i="1" smtClean="0"/>
              <a:t>Pl. &lt;a&gt;, &lt;img&gt;, &lt;span&gt;</a:t>
            </a:r>
            <a:endParaRPr lang="hu-HU" sz="2800" i="1"/>
          </a:p>
          <a:p>
            <a:pPr marL="0" indent="0">
              <a:spcBef>
                <a:spcPts val="0"/>
              </a:spcBef>
              <a:spcAft>
                <a:spcPts val="900"/>
              </a:spcAft>
              <a:buNone/>
            </a:pPr>
            <a:endParaRPr lang="hu-HU" sz="3200"/>
          </a:p>
          <a:p>
            <a:pPr marL="0" indent="0">
              <a:spcBef>
                <a:spcPts val="0"/>
              </a:spcBef>
              <a:spcAft>
                <a:spcPts val="900"/>
              </a:spcAft>
              <a:buNone/>
            </a:pP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50</a:t>
            </a:fld>
            <a:endParaRPr lang="hu-HU" dirty="0"/>
          </a:p>
        </p:txBody>
      </p:sp>
    </p:spTree>
    <p:extLst>
      <p:ext uri="{BB962C8B-B14F-4D97-AF65-F5344CB8AC3E}">
        <p14:creationId xmlns:p14="http://schemas.microsoft.com/office/powerpoint/2010/main" val="1425505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600"/>
              </a:spcAft>
              <a:buNone/>
            </a:pPr>
            <a:r>
              <a:rPr lang="hu-HU" sz="3200" u="sng" smtClean="0"/>
              <a:t>Lehetséges értékei</a:t>
            </a:r>
            <a:r>
              <a:rPr lang="hu-HU" sz="3200" smtClean="0"/>
              <a:t>:</a:t>
            </a:r>
          </a:p>
          <a:p>
            <a:pPr>
              <a:spcBef>
                <a:spcPts val="0"/>
              </a:spcBef>
              <a:spcAft>
                <a:spcPts val="600"/>
              </a:spcAft>
            </a:pPr>
            <a:r>
              <a:rPr lang="hu-HU" sz="3200" b="1" smtClean="0">
                <a:solidFill>
                  <a:srgbClr val="FF0000"/>
                </a:solidFill>
              </a:rPr>
              <a:t>inline</a:t>
            </a:r>
            <a:r>
              <a:rPr lang="hu-HU" sz="3200" smtClean="0"/>
              <a:t> (alapértelmezett érték): szöveg-közi vagy folytonos elrendezésű</a:t>
            </a:r>
          </a:p>
          <a:p>
            <a:pPr>
              <a:spcBef>
                <a:spcPts val="0"/>
              </a:spcBef>
              <a:spcAft>
                <a:spcPts val="600"/>
              </a:spcAft>
            </a:pPr>
            <a:r>
              <a:rPr lang="hu-HU" sz="3200" b="1" smtClean="0">
                <a:solidFill>
                  <a:srgbClr val="FF0000"/>
                </a:solidFill>
              </a:rPr>
              <a:t>block</a:t>
            </a:r>
            <a:r>
              <a:rPr lang="hu-HU" sz="3200" smtClean="0"/>
              <a:t> (blokk-doboz): blokkszintű elem</a:t>
            </a:r>
          </a:p>
          <a:p>
            <a:pPr>
              <a:spcBef>
                <a:spcPts val="0"/>
              </a:spcBef>
              <a:spcAft>
                <a:spcPts val="600"/>
              </a:spcAft>
            </a:pPr>
            <a:r>
              <a:rPr lang="hu-HU" sz="3200" b="1" smtClean="0">
                <a:solidFill>
                  <a:srgbClr val="FF0000"/>
                </a:solidFill>
              </a:rPr>
              <a:t>inline-block</a:t>
            </a:r>
            <a:r>
              <a:rPr lang="hu-HU" sz="3200" smtClean="0"/>
              <a:t>: blokk-dobozként formáz-ható, </a:t>
            </a:r>
            <a:r>
              <a:rPr lang="hu-HU" sz="3200"/>
              <a:t>de inline dobozként kerül </a:t>
            </a:r>
            <a:r>
              <a:rPr lang="hu-HU" sz="3200" smtClean="0"/>
              <a:t>elhelye-zésre </a:t>
            </a:r>
            <a:r>
              <a:rPr lang="hu-HU" sz="3200"/>
              <a:t>az oldalon</a:t>
            </a:r>
            <a:endParaRPr lang="hu-HU" sz="3200" smtClean="0"/>
          </a:p>
          <a:p>
            <a:pPr>
              <a:spcBef>
                <a:spcPts val="0"/>
              </a:spcBef>
              <a:spcAft>
                <a:spcPts val="600"/>
              </a:spcAft>
            </a:pPr>
            <a:r>
              <a:rPr lang="hu-HU" sz="3200" b="1" smtClean="0">
                <a:solidFill>
                  <a:srgbClr val="FF0000"/>
                </a:solidFill>
              </a:rPr>
              <a:t>none</a:t>
            </a:r>
            <a:r>
              <a:rPr lang="hu-HU" sz="3200" smtClean="0"/>
              <a:t>: az elemhez nem rendel dobozt, azaz az elemnek nincsen hatása a weboldal elrendezésére</a:t>
            </a: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51</a:t>
            </a:fld>
            <a:endParaRPr lang="hu-HU" dirty="0"/>
          </a:p>
        </p:txBody>
      </p:sp>
    </p:spTree>
    <p:extLst>
      <p:ext uri="{BB962C8B-B14F-4D97-AF65-F5344CB8AC3E}">
        <p14:creationId xmlns:p14="http://schemas.microsoft.com/office/powerpoint/2010/main" val="2702287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p:cNvPicPr>
            <a:picLocks noChangeAspect="1"/>
          </p:cNvPicPr>
          <p:nvPr/>
        </p:nvPicPr>
        <p:blipFill rotWithShape="1">
          <a:blip r:embed="rId2"/>
          <a:srcRect l="43153" t="27493" r="3942" b="1652"/>
          <a:stretch/>
        </p:blipFill>
        <p:spPr bwMode="auto">
          <a:xfrm>
            <a:off x="1691680" y="1416710"/>
            <a:ext cx="6976402" cy="5252649"/>
          </a:xfrm>
          <a:prstGeom prst="rect">
            <a:avLst/>
          </a:prstGeom>
          <a:ln>
            <a:noFill/>
          </a:ln>
          <a:extLst>
            <a:ext uri="{53640926-AAD7-44D8-BBD7-CCE9431645EC}">
              <a14:shadowObscured xmlns:a14="http://schemas.microsoft.com/office/drawing/2010/main"/>
            </a:ext>
          </a:extLst>
        </p:spPr>
      </p:pic>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4" name="Dia számának helye 3"/>
          <p:cNvSpPr>
            <a:spLocks noGrp="1"/>
          </p:cNvSpPr>
          <p:nvPr>
            <p:ph type="sldNum" sz="quarter" idx="12"/>
          </p:nvPr>
        </p:nvSpPr>
        <p:spPr/>
        <p:txBody>
          <a:bodyPr/>
          <a:lstStyle/>
          <a:p>
            <a:fld id="{4DC61DD4-7DED-4AA4-9E5A-5F7D420479A6}" type="slidenum">
              <a:rPr lang="hu-HU" smtClean="0"/>
              <a:pPr/>
              <a:t>52</a:t>
            </a:fld>
            <a:endParaRPr lang="hu-HU" dirty="0"/>
          </a:p>
        </p:txBody>
      </p:sp>
    </p:spTree>
    <p:extLst>
      <p:ext uri="{BB962C8B-B14F-4D97-AF65-F5344CB8AC3E}">
        <p14:creationId xmlns:p14="http://schemas.microsoft.com/office/powerpoint/2010/main" val="7228598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900"/>
              </a:spcAft>
              <a:buNone/>
            </a:pPr>
            <a:r>
              <a:rPr lang="hu-HU" sz="3200" u="sng" smtClean="0"/>
              <a:t>Sok további lehetséges beállítás van</a:t>
            </a:r>
            <a:r>
              <a:rPr lang="hu-HU" sz="3200" smtClean="0"/>
              <a:t>:</a:t>
            </a:r>
          </a:p>
          <a:p>
            <a:pPr>
              <a:spcBef>
                <a:spcPts val="0"/>
              </a:spcBef>
              <a:spcAft>
                <a:spcPts val="900"/>
              </a:spcAft>
            </a:pPr>
            <a:r>
              <a:rPr lang="hu-HU" sz="3200" b="1">
                <a:solidFill>
                  <a:srgbClr val="FF0000"/>
                </a:solidFill>
              </a:rPr>
              <a:t>list-item</a:t>
            </a:r>
            <a:r>
              <a:rPr lang="hu-HU" sz="3200"/>
              <a:t>: egy blokk dobozt és egy külön lista-elem inline doboz </a:t>
            </a:r>
            <a:r>
              <a:rPr lang="hu-HU" sz="3200" smtClean="0"/>
              <a:t>generál (ez </a:t>
            </a:r>
            <a:r>
              <a:rPr lang="hu-HU" sz="3200"/>
              <a:t>utóbbiban jelenik meg a </a:t>
            </a:r>
            <a:r>
              <a:rPr lang="hu-HU" sz="3200" smtClean="0"/>
              <a:t>felsorolásjel</a:t>
            </a:r>
            <a:r>
              <a:rPr lang="hu-HU" sz="3200"/>
              <a:t>)</a:t>
            </a:r>
            <a:endParaRPr lang="hu-HU" sz="3200" smtClean="0"/>
          </a:p>
          <a:p>
            <a:pPr>
              <a:spcBef>
                <a:spcPts val="0"/>
              </a:spcBef>
              <a:spcAft>
                <a:spcPts val="900"/>
              </a:spcAft>
            </a:pPr>
            <a:r>
              <a:rPr lang="hu-HU" sz="3200" b="1" smtClean="0">
                <a:solidFill>
                  <a:srgbClr val="FF0000"/>
                </a:solidFill>
              </a:rPr>
              <a:t>inherit</a:t>
            </a:r>
            <a:r>
              <a:rPr lang="hu-HU" sz="3200"/>
              <a:t>: </a:t>
            </a:r>
            <a:r>
              <a:rPr lang="hu-HU" sz="3200" smtClean="0"/>
              <a:t>a </a:t>
            </a:r>
            <a:r>
              <a:rPr lang="hu-HU" sz="3200"/>
              <a:t>szülő elemtől örökölt </a:t>
            </a:r>
            <a:r>
              <a:rPr lang="hu-HU" sz="3200" smtClean="0"/>
              <a:t>érték</a:t>
            </a:r>
          </a:p>
          <a:p>
            <a:pPr>
              <a:spcBef>
                <a:spcPts val="0"/>
              </a:spcBef>
            </a:pPr>
            <a:r>
              <a:rPr lang="hu-HU" sz="3200" b="1" i="1" smtClean="0"/>
              <a:t>táblázatokhoz</a:t>
            </a:r>
            <a:r>
              <a:rPr lang="hu-HU" sz="3200" smtClean="0"/>
              <a:t>:</a:t>
            </a:r>
            <a:r>
              <a:rPr lang="hu-HU" sz="3200"/>
              <a:t> table, inline-table, table-row-group, table-header-group, table-footer-group, table-row, table-cell, table-column-group, table-column, table-caption </a:t>
            </a:r>
          </a:p>
        </p:txBody>
      </p:sp>
      <p:sp>
        <p:nvSpPr>
          <p:cNvPr id="4" name="Dia számának helye 3"/>
          <p:cNvSpPr>
            <a:spLocks noGrp="1"/>
          </p:cNvSpPr>
          <p:nvPr>
            <p:ph type="sldNum" sz="quarter" idx="12"/>
          </p:nvPr>
        </p:nvSpPr>
        <p:spPr/>
        <p:txBody>
          <a:bodyPr/>
          <a:lstStyle/>
          <a:p>
            <a:fld id="{4DC61DD4-7DED-4AA4-9E5A-5F7D420479A6}" type="slidenum">
              <a:rPr lang="hu-HU" smtClean="0"/>
              <a:pPr/>
              <a:t>53</a:t>
            </a:fld>
            <a:endParaRPr lang="hu-HU" dirty="0"/>
          </a:p>
        </p:txBody>
      </p:sp>
    </p:spTree>
    <p:extLst>
      <p:ext uri="{BB962C8B-B14F-4D97-AF65-F5344CB8AC3E}">
        <p14:creationId xmlns:p14="http://schemas.microsoft.com/office/powerpoint/2010/main" val="22277455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3" name="Tartalom helye 2"/>
          <p:cNvSpPr>
            <a:spLocks noGrp="1"/>
          </p:cNvSpPr>
          <p:nvPr>
            <p:ph idx="1"/>
          </p:nvPr>
        </p:nvSpPr>
        <p:spPr>
          <a:xfrm>
            <a:off x="1331640" y="1428736"/>
            <a:ext cx="7812360" cy="5364000"/>
          </a:xfrm>
        </p:spPr>
        <p:txBody>
          <a:bodyPr>
            <a:normAutofit/>
          </a:bodyPr>
          <a:lstStyle/>
          <a:p>
            <a:pPr marL="0" indent="0">
              <a:spcBef>
                <a:spcPts val="0"/>
              </a:spcBef>
              <a:spcAft>
                <a:spcPts val="900"/>
              </a:spcAft>
              <a:buNone/>
            </a:pPr>
            <a:r>
              <a:rPr lang="hu-HU" sz="3200" u="sng" smtClean="0"/>
              <a:t>A display alkalmazási területei</a:t>
            </a:r>
            <a:r>
              <a:rPr lang="hu-HU" sz="3200" smtClean="0"/>
              <a:t>:</a:t>
            </a:r>
          </a:p>
          <a:p>
            <a:pPr>
              <a:spcBef>
                <a:spcPts val="0"/>
              </a:spcBef>
              <a:spcAft>
                <a:spcPts val="1200"/>
              </a:spcAft>
            </a:pPr>
            <a:r>
              <a:rPr lang="hu-HU" sz="3200" b="1" i="1" smtClean="0"/>
              <a:t>none</a:t>
            </a:r>
            <a:r>
              <a:rPr lang="hu-HU" sz="3200" smtClean="0"/>
              <a:t> érték: </a:t>
            </a:r>
            <a:r>
              <a:rPr lang="hu-HU" sz="3200"/>
              <a:t>általában JavaScript-el használják </a:t>
            </a:r>
            <a:r>
              <a:rPr lang="hu-HU" sz="3200">
                <a:solidFill>
                  <a:srgbClr val="FF0000"/>
                </a:solidFill>
              </a:rPr>
              <a:t>az elemek elrejtéséhez </a:t>
            </a:r>
            <a:r>
              <a:rPr lang="hu-HU" sz="3200"/>
              <a:t>és </a:t>
            </a:r>
            <a:r>
              <a:rPr lang="hu-HU" sz="3200">
                <a:solidFill>
                  <a:srgbClr val="FF0000"/>
                </a:solidFill>
              </a:rPr>
              <a:t>megjelenítéséhez</a:t>
            </a:r>
            <a:r>
              <a:rPr lang="hu-HU" sz="3200"/>
              <a:t> anélkül, hogy azokat törölnék és újra létrehoznák</a:t>
            </a:r>
            <a:endParaRPr lang="hu-HU" sz="3200" smtClean="0"/>
          </a:p>
          <a:p>
            <a:pPr>
              <a:spcBef>
                <a:spcPts val="0"/>
              </a:spcBef>
            </a:pPr>
            <a:r>
              <a:rPr lang="hu-HU" sz="3200" b="1" i="1" smtClean="0"/>
              <a:t>inline </a:t>
            </a:r>
            <a:r>
              <a:rPr lang="hu-HU" sz="3200" smtClean="0">
                <a:sym typeface="Wingdings 3"/>
              </a:rPr>
              <a:t></a:t>
            </a:r>
            <a:r>
              <a:rPr lang="hu-HU" sz="3200" b="1" i="1" smtClean="0">
                <a:sym typeface="Wingdings 3"/>
              </a:rPr>
              <a:t> block</a:t>
            </a:r>
            <a:r>
              <a:rPr lang="hu-HU" sz="3200">
                <a:sym typeface="Wingdings 3"/>
              </a:rPr>
              <a:t>: hasznos lehet, ha az oldalt </a:t>
            </a:r>
            <a:r>
              <a:rPr lang="hu-HU" sz="3200">
                <a:solidFill>
                  <a:srgbClr val="FF0000"/>
                </a:solidFill>
                <a:sym typeface="Wingdings 3"/>
              </a:rPr>
              <a:t>egy konkrét módon szeretné </a:t>
            </a:r>
            <a:r>
              <a:rPr lang="hu-HU" sz="3200" smtClean="0">
                <a:solidFill>
                  <a:srgbClr val="FF0000"/>
                </a:solidFill>
                <a:sym typeface="Wingdings 3"/>
              </a:rPr>
              <a:t>megjeleníteni</a:t>
            </a:r>
            <a:r>
              <a:rPr lang="hu-HU" sz="3200" smtClean="0">
                <a:sym typeface="Wingdings 3"/>
              </a:rPr>
              <a:t>, de közben </a:t>
            </a:r>
            <a:r>
              <a:rPr lang="hu-HU" sz="3200">
                <a:sym typeface="Wingdings 3"/>
              </a:rPr>
              <a:t>követi a webes </a:t>
            </a:r>
            <a:r>
              <a:rPr lang="hu-HU" sz="3200" smtClean="0">
                <a:sym typeface="Wingdings 3"/>
              </a:rPr>
              <a:t>szabványokat (pl. lista átalakítá-sa egymás melletti menüpontokká)</a:t>
            </a:r>
            <a:endParaRPr lang="hu-HU" sz="3200"/>
          </a:p>
        </p:txBody>
      </p:sp>
      <p:sp>
        <p:nvSpPr>
          <p:cNvPr id="4" name="Dia számának helye 3"/>
          <p:cNvSpPr>
            <a:spLocks noGrp="1"/>
          </p:cNvSpPr>
          <p:nvPr>
            <p:ph type="sldNum" sz="quarter" idx="12"/>
          </p:nvPr>
        </p:nvSpPr>
        <p:spPr/>
        <p:txBody>
          <a:bodyPr/>
          <a:lstStyle/>
          <a:p>
            <a:fld id="{4DC61DD4-7DED-4AA4-9E5A-5F7D420479A6}" type="slidenum">
              <a:rPr lang="hu-HU" smtClean="0"/>
              <a:pPr/>
              <a:t>54</a:t>
            </a:fld>
            <a:endParaRPr lang="hu-HU" dirty="0"/>
          </a:p>
        </p:txBody>
      </p:sp>
    </p:spTree>
    <p:extLst>
      <p:ext uri="{BB962C8B-B14F-4D97-AF65-F5344CB8AC3E}">
        <p14:creationId xmlns:p14="http://schemas.microsoft.com/office/powerpoint/2010/main" val="30847643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7. Megjelenítés (folyt)</a:t>
            </a:r>
            <a:endParaRPr lang="hu-HU" sz="4400"/>
          </a:p>
        </p:txBody>
      </p:sp>
      <p:sp>
        <p:nvSpPr>
          <p:cNvPr id="3" name="Tartalom helye 2"/>
          <p:cNvSpPr>
            <a:spLocks noGrp="1"/>
          </p:cNvSpPr>
          <p:nvPr>
            <p:ph idx="1"/>
          </p:nvPr>
        </p:nvSpPr>
        <p:spPr>
          <a:xfrm>
            <a:off x="1331640" y="1428736"/>
            <a:ext cx="7812360" cy="5364000"/>
          </a:xfrm>
        </p:spPr>
        <p:txBody>
          <a:bodyPr>
            <a:normAutofit lnSpcReduction="10000"/>
          </a:bodyPr>
          <a:lstStyle/>
          <a:p>
            <a:pPr marL="0" indent="0">
              <a:spcBef>
                <a:spcPts val="0"/>
              </a:spcBef>
              <a:spcAft>
                <a:spcPts val="900"/>
              </a:spcAft>
              <a:buNone/>
            </a:pPr>
            <a:r>
              <a:rPr lang="hu-HU" smtClean="0"/>
              <a:t>Blokkelemekből (pl. felsoro-</a:t>
            </a:r>
            <a:br>
              <a:rPr lang="hu-HU" smtClean="0"/>
            </a:br>
            <a:r>
              <a:rPr lang="hu-HU" smtClean="0"/>
              <a:t>lások) folytonos elrendezésű</a:t>
            </a:r>
            <a:br>
              <a:rPr lang="hu-HU" smtClean="0"/>
            </a:br>
            <a:r>
              <a:rPr lang="hu-HU" smtClean="0"/>
              <a:t>elem (pl. menü) kialakítása:</a:t>
            </a:r>
          </a:p>
          <a:p>
            <a:pPr marL="0" indent="0">
              <a:spcBef>
                <a:spcPts val="0"/>
              </a:spcBef>
              <a:spcAft>
                <a:spcPts val="900"/>
              </a:spcAft>
              <a:buNone/>
            </a:pPr>
            <a:endParaRPr lang="hu-HU"/>
          </a:p>
          <a:p>
            <a:pPr marL="0" indent="0">
              <a:spcBef>
                <a:spcPts val="0"/>
              </a:spcBef>
              <a:spcAft>
                <a:spcPts val="900"/>
              </a:spcAft>
              <a:buNone/>
            </a:pPr>
            <a:endParaRPr lang="hu-HU" smtClean="0"/>
          </a:p>
          <a:p>
            <a:pPr marL="0" indent="0">
              <a:spcBef>
                <a:spcPts val="0"/>
              </a:spcBef>
              <a:spcAft>
                <a:spcPts val="900"/>
              </a:spcAft>
              <a:buNone/>
            </a:pPr>
            <a:endParaRPr lang="hu-HU"/>
          </a:p>
          <a:p>
            <a:pPr marL="0" indent="0">
              <a:spcBef>
                <a:spcPts val="3000"/>
              </a:spcBef>
              <a:buNone/>
              <a:tabLst>
                <a:tab pos="1071563" algn="l"/>
              </a:tabLst>
            </a:pPr>
            <a:r>
              <a:rPr lang="hu-HU" sz="2800" b="1" smtClean="0">
                <a:solidFill>
                  <a:srgbClr val="0070C0"/>
                </a:solidFill>
                <a:latin typeface="Courier New" panose="02070309020205020404" pitchFamily="49" charset="0"/>
                <a:cs typeface="Courier New" panose="02070309020205020404" pitchFamily="49" charset="0"/>
              </a:rPr>
              <a:t>li { display: inline;</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list-style-type: none;</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margin-right: 50px;</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padding: 0.em 1em;</a:t>
            </a:r>
            <a:br>
              <a:rPr lang="hu-HU" sz="2800" b="1" smtClean="0">
                <a:solidFill>
                  <a:srgbClr val="0070C0"/>
                </a:solidFill>
                <a:latin typeface="Courier New" panose="02070309020205020404" pitchFamily="49" charset="0"/>
                <a:cs typeface="Courier New" panose="02070309020205020404" pitchFamily="49" charset="0"/>
              </a:rPr>
            </a:br>
            <a:r>
              <a:rPr lang="hu-HU" sz="2800" b="1" smtClean="0">
                <a:solidFill>
                  <a:srgbClr val="0070C0"/>
                </a:solidFill>
                <a:latin typeface="Courier New" panose="02070309020205020404" pitchFamily="49" charset="0"/>
                <a:cs typeface="Courier New" panose="02070309020205020404" pitchFamily="49" charset="0"/>
              </a:rPr>
              <a:t>	background-color: magenta;}</a:t>
            </a:r>
            <a:endParaRPr lang="hu-HU" sz="2800" b="1">
              <a:solidFill>
                <a:srgbClr val="0070C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55</a:t>
            </a:fld>
            <a:endParaRPr lang="hu-HU" dirty="0"/>
          </a:p>
        </p:txBody>
      </p:sp>
      <p:pic>
        <p:nvPicPr>
          <p:cNvPr id="5" name="Kép 4"/>
          <p:cNvPicPr>
            <a:picLocks noChangeAspect="1"/>
          </p:cNvPicPr>
          <p:nvPr/>
        </p:nvPicPr>
        <p:blipFill rotWithShape="1">
          <a:blip r:embed="rId2"/>
          <a:srcRect l="14730" t="47975" r="70021" b="26008"/>
          <a:stretch/>
        </p:blipFill>
        <p:spPr bwMode="auto">
          <a:xfrm>
            <a:off x="6516216" y="2132856"/>
            <a:ext cx="2448272" cy="2349137"/>
          </a:xfrm>
          <a:prstGeom prst="rect">
            <a:avLst/>
          </a:prstGeom>
          <a:ln w="3175">
            <a:solidFill>
              <a:schemeClr val="tx1"/>
            </a:solidFill>
          </a:ln>
          <a:extLst>
            <a:ext uri="{53640926-AAD7-44D8-BBD7-CCE9431645EC}">
              <a14:shadowObscured xmlns:a14="http://schemas.microsoft.com/office/drawing/2010/main"/>
            </a:ext>
          </a:extLst>
        </p:spPr>
      </p:pic>
      <p:sp>
        <p:nvSpPr>
          <p:cNvPr id="6" name="Szövegdoboz 5"/>
          <p:cNvSpPr txBox="1"/>
          <p:nvPr/>
        </p:nvSpPr>
        <p:spPr>
          <a:xfrm>
            <a:off x="7074352" y="1395397"/>
            <a:ext cx="1332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forrás</a:t>
            </a:r>
            <a:endParaRPr lang="hu-HU" sz="2400">
              <a:solidFill>
                <a:schemeClr val="bg1"/>
              </a:solidFill>
              <a:latin typeface="Arial" panose="020B0604020202020204" pitchFamily="34" charset="0"/>
              <a:cs typeface="Arial" panose="020B0604020202020204" pitchFamily="34" charset="0"/>
            </a:endParaRPr>
          </a:p>
        </p:txBody>
      </p:sp>
      <p:pic>
        <p:nvPicPr>
          <p:cNvPr id="7" name="Kép 6"/>
          <p:cNvPicPr>
            <a:picLocks noChangeAspect="1"/>
          </p:cNvPicPr>
          <p:nvPr/>
        </p:nvPicPr>
        <p:blipFill rotWithShape="1">
          <a:blip r:embed="rId3"/>
          <a:srcRect l="33611" t="76021" r="38381" b="16229"/>
          <a:stretch/>
        </p:blipFill>
        <p:spPr bwMode="auto">
          <a:xfrm>
            <a:off x="1728000" y="3816000"/>
            <a:ext cx="4168990" cy="648072"/>
          </a:xfrm>
          <a:prstGeom prst="rect">
            <a:avLst/>
          </a:prstGeom>
          <a:ln w="3175">
            <a:solidFill>
              <a:schemeClr val="tx1"/>
            </a:solidFill>
          </a:ln>
          <a:extLst>
            <a:ext uri="{53640926-AAD7-44D8-BBD7-CCE9431645EC}">
              <a14:shadowObscured xmlns:a14="http://schemas.microsoft.com/office/drawing/2010/main"/>
            </a:ext>
          </a:extLst>
        </p:spPr>
      </p:pic>
      <p:sp>
        <p:nvSpPr>
          <p:cNvPr id="8" name="Szövegdoboz 7"/>
          <p:cNvSpPr txBox="1"/>
          <p:nvPr/>
        </p:nvSpPr>
        <p:spPr>
          <a:xfrm>
            <a:off x="3146495" y="3186039"/>
            <a:ext cx="1332000" cy="523220"/>
          </a:xfrm>
          <a:prstGeom prst="rect">
            <a:avLst/>
          </a:prstGeom>
          <a:solidFill>
            <a:srgbClr val="008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cél</a:t>
            </a:r>
            <a:endParaRPr lang="hu-HU"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1123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8. Elemek </a:t>
            </a:r>
            <a:r>
              <a:rPr lang="hu-HU" sz="4400" smtClean="0"/>
              <a:t>vízszintes</a:t>
            </a:r>
            <a:br>
              <a:rPr lang="hu-HU" sz="4400" smtClean="0"/>
            </a:br>
            <a:r>
              <a:rPr lang="hu-HU" sz="4400" smtClean="0"/>
              <a:t>igazítása</a:t>
            </a:r>
            <a:endParaRPr lang="hu-HU" sz="4400"/>
          </a:p>
        </p:txBody>
      </p:sp>
      <p:sp>
        <p:nvSpPr>
          <p:cNvPr id="3" name="Tartalom helye 2"/>
          <p:cNvSpPr>
            <a:spLocks noGrp="1"/>
          </p:cNvSpPr>
          <p:nvPr>
            <p:ph idx="1"/>
          </p:nvPr>
        </p:nvSpPr>
        <p:spPr>
          <a:xfrm>
            <a:off x="1331640" y="1556792"/>
            <a:ext cx="7776000" cy="5307944"/>
          </a:xfrm>
        </p:spPr>
        <p:txBody>
          <a:bodyPr>
            <a:normAutofit/>
          </a:bodyPr>
          <a:lstStyle/>
          <a:p>
            <a:pPr marL="534988" indent="-534988">
              <a:spcBef>
                <a:spcPts val="0"/>
              </a:spcBef>
              <a:spcAft>
                <a:spcPts val="300"/>
              </a:spcAft>
              <a:buNone/>
              <a:tabLst>
                <a:tab pos="534988" algn="l"/>
              </a:tabLst>
            </a:pPr>
            <a:r>
              <a:rPr lang="hu-HU" sz="3200" b="1" smtClean="0"/>
              <a:t>1.	Blokkelem vízszintes igazítása a szülőhöz képest: </a:t>
            </a:r>
            <a:r>
              <a:rPr lang="hu-HU" sz="3200" b="1" smtClean="0">
                <a:solidFill>
                  <a:srgbClr val="FF0000"/>
                </a:solidFill>
                <a:latin typeface="Courier New" panose="02070309020205020404" pitchFamily="49" charset="0"/>
                <a:cs typeface="Courier New" panose="02070309020205020404" pitchFamily="49" charset="0"/>
              </a:rPr>
              <a:t>margin: auto;</a:t>
            </a:r>
          </a:p>
          <a:p>
            <a:pPr marL="534988" indent="0">
              <a:spcBef>
                <a:spcPts val="0"/>
              </a:spcBef>
              <a:spcAft>
                <a:spcPts val="300"/>
              </a:spcAft>
              <a:buNone/>
            </a:pPr>
            <a:r>
              <a:rPr lang="hu-HU"/>
              <a:t>Az elem szélességének beállítása </a:t>
            </a:r>
            <a:r>
              <a:rPr lang="hu-HU" smtClean="0"/>
              <a:t>meg-akadályozza </a:t>
            </a:r>
            <a:r>
              <a:rPr lang="hu-HU"/>
              <a:t>azt, hogy </a:t>
            </a:r>
            <a:r>
              <a:rPr lang="hu-HU" smtClean="0"/>
              <a:t>az elem a szülő-elem széléig nyúljon.</a:t>
            </a:r>
          </a:p>
          <a:p>
            <a:pPr marL="534988" indent="0">
              <a:spcBef>
                <a:spcPts val="0"/>
              </a:spcBef>
              <a:buNone/>
            </a:pPr>
            <a:r>
              <a:rPr lang="hu-HU" sz="2600" i="1" smtClean="0"/>
              <a:t>Az </a:t>
            </a:r>
            <a:r>
              <a:rPr lang="hu-HU" sz="2600" i="1"/>
              <a:t>elem </a:t>
            </a:r>
            <a:r>
              <a:rPr lang="hu-HU" sz="2600" i="1" smtClean="0"/>
              <a:t>ekkor fel-</a:t>
            </a:r>
            <a:br>
              <a:rPr lang="hu-HU" sz="2600" i="1" smtClean="0"/>
            </a:br>
            <a:r>
              <a:rPr lang="hu-HU" sz="2600" i="1" smtClean="0"/>
              <a:t>veszi </a:t>
            </a:r>
            <a:r>
              <a:rPr lang="hu-HU" sz="2600" i="1"/>
              <a:t>a </a:t>
            </a:r>
            <a:r>
              <a:rPr lang="hu-HU" sz="2600" i="1" smtClean="0"/>
              <a:t>megadott</a:t>
            </a:r>
            <a:br>
              <a:rPr lang="hu-HU" sz="2600" i="1" smtClean="0"/>
            </a:br>
            <a:r>
              <a:rPr lang="hu-HU" sz="2600" i="1" smtClean="0"/>
              <a:t>szélességet és a</a:t>
            </a:r>
            <a:br>
              <a:rPr lang="hu-HU" sz="2600" i="1" smtClean="0"/>
            </a:br>
            <a:r>
              <a:rPr lang="hu-HU" sz="2600" i="1" smtClean="0"/>
              <a:t>fennmaradó terület</a:t>
            </a:r>
            <a:br>
              <a:rPr lang="hu-HU" sz="2600" i="1" smtClean="0"/>
            </a:br>
            <a:r>
              <a:rPr lang="hu-HU" sz="2600" i="1" smtClean="0"/>
              <a:t>egyenlően oszlik</a:t>
            </a:r>
            <a:br>
              <a:rPr lang="hu-HU" sz="2600" i="1" smtClean="0"/>
            </a:br>
            <a:r>
              <a:rPr lang="hu-HU" sz="2600" i="1" smtClean="0"/>
              <a:t>meg </a:t>
            </a:r>
            <a:r>
              <a:rPr lang="hu-HU" sz="2600" i="1"/>
              <a:t>a két </a:t>
            </a:r>
            <a:r>
              <a:rPr lang="hu-HU" sz="2600" i="1" smtClean="0"/>
              <a:t>margó</a:t>
            </a:r>
            <a:br>
              <a:rPr lang="hu-HU" sz="2600" i="1" smtClean="0"/>
            </a:br>
            <a:r>
              <a:rPr lang="hu-HU" sz="2600" i="1" smtClean="0"/>
              <a:t>között.</a:t>
            </a:r>
            <a:endParaRPr lang="hu-HU" sz="2600" b="1" i="1"/>
          </a:p>
        </p:txBody>
      </p:sp>
      <p:pic>
        <p:nvPicPr>
          <p:cNvPr id="5" name="Kép 4"/>
          <p:cNvPicPr>
            <a:picLocks noChangeAspect="1"/>
          </p:cNvPicPr>
          <p:nvPr/>
        </p:nvPicPr>
        <p:blipFill rotWithShape="1">
          <a:blip r:embed="rId2"/>
          <a:srcRect l="61203" t="38380" r="1142" b="22503"/>
          <a:stretch/>
        </p:blipFill>
        <p:spPr bwMode="auto">
          <a:xfrm>
            <a:off x="4932040" y="4140000"/>
            <a:ext cx="4099387" cy="2394109"/>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56</a:t>
            </a:fld>
            <a:endParaRPr lang="hu-HU" dirty="0"/>
          </a:p>
        </p:txBody>
      </p:sp>
      <p:cxnSp>
        <p:nvCxnSpPr>
          <p:cNvPr id="7" name="Egyenes összekötő nyíllal 6"/>
          <p:cNvCxnSpPr/>
          <p:nvPr/>
        </p:nvCxnSpPr>
        <p:spPr>
          <a:xfrm flipV="1">
            <a:off x="4966158" y="5325843"/>
            <a:ext cx="720080" cy="1"/>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Egyenes összekötő nyíllal 7"/>
          <p:cNvCxnSpPr/>
          <p:nvPr/>
        </p:nvCxnSpPr>
        <p:spPr>
          <a:xfrm flipV="1">
            <a:off x="8280000" y="5337053"/>
            <a:ext cx="720080" cy="1"/>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239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1331640" y="1556792"/>
            <a:ext cx="7812360" cy="5235944"/>
          </a:xfrm>
        </p:spPr>
        <p:txBody>
          <a:bodyPr>
            <a:normAutofit/>
          </a:bodyPr>
          <a:lstStyle/>
          <a:p>
            <a:pPr marL="534988" indent="-534988">
              <a:spcBef>
                <a:spcPts val="0"/>
              </a:spcBef>
              <a:spcAft>
                <a:spcPts val="900"/>
              </a:spcAft>
              <a:buNone/>
              <a:tabLst>
                <a:tab pos="534988" algn="l"/>
              </a:tabLst>
            </a:pPr>
            <a:r>
              <a:rPr lang="hu-HU" sz="3200" b="1" smtClean="0"/>
              <a:t>2.	Blokk tartalmának vízszintes igazítása: </a:t>
            </a:r>
            <a:r>
              <a:rPr lang="hu-HU" sz="3200" b="1" smtClean="0">
                <a:solidFill>
                  <a:srgbClr val="FF0000"/>
                </a:solidFill>
                <a:latin typeface="Courier New" panose="02070309020205020404" pitchFamily="49" charset="0"/>
                <a:cs typeface="Courier New" panose="02070309020205020404" pitchFamily="49" charset="0"/>
              </a:rPr>
              <a:t>text-align: center;</a:t>
            </a:r>
            <a:endParaRPr lang="hu-HU" sz="3200" b="1">
              <a:solidFill>
                <a:srgbClr val="FF0000"/>
              </a:solidFill>
              <a:latin typeface="Courier New" panose="02070309020205020404" pitchFamily="49" charset="0"/>
              <a:cs typeface="Courier New" panose="02070309020205020404" pitchFamily="49" charset="0"/>
            </a:endParaRPr>
          </a:p>
          <a:p>
            <a:pPr marL="0" indent="0">
              <a:spcBef>
                <a:spcPts val="0"/>
              </a:spcBef>
              <a:spcAft>
                <a:spcPts val="900"/>
              </a:spcAft>
              <a:buNone/>
            </a:pPr>
            <a:endParaRPr lang="hu-HU" sz="3200"/>
          </a:p>
        </p:txBody>
      </p:sp>
      <p:pic>
        <p:nvPicPr>
          <p:cNvPr id="5" name="Kép 4"/>
          <p:cNvPicPr>
            <a:picLocks noChangeAspect="1"/>
          </p:cNvPicPr>
          <p:nvPr/>
        </p:nvPicPr>
        <p:blipFill rotWithShape="1">
          <a:blip r:embed="rId2"/>
          <a:srcRect l="66701" t="31737" r="1037" b="18628"/>
          <a:stretch/>
        </p:blipFill>
        <p:spPr bwMode="auto">
          <a:xfrm>
            <a:off x="2843807" y="2628000"/>
            <a:ext cx="4680521" cy="4047283"/>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57</a:t>
            </a:fld>
            <a:endParaRPr lang="hu-HU" dirty="0"/>
          </a:p>
        </p:txBody>
      </p:sp>
      <p:cxnSp>
        <p:nvCxnSpPr>
          <p:cNvPr id="6" name="Egyenes összekötő nyíllal 5"/>
          <p:cNvCxnSpPr/>
          <p:nvPr/>
        </p:nvCxnSpPr>
        <p:spPr>
          <a:xfrm flipV="1">
            <a:off x="3131840" y="4509121"/>
            <a:ext cx="3888432" cy="1"/>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Cím 1"/>
          <p:cNvSpPr>
            <a:spLocks noGrp="1"/>
          </p:cNvSpPr>
          <p:nvPr>
            <p:ph type="title"/>
          </p:nvPr>
        </p:nvSpPr>
        <p:spPr>
          <a:xfrm>
            <a:off x="1332000" y="144000"/>
            <a:ext cx="7668000" cy="1368000"/>
          </a:xfrm>
        </p:spPr>
        <p:txBody>
          <a:bodyPr>
            <a:noAutofit/>
          </a:bodyPr>
          <a:lstStyle/>
          <a:p>
            <a:pPr algn="ctr"/>
            <a:r>
              <a:rPr lang="hu-HU" sz="4400" smtClean="0"/>
              <a:t>8. Elemek </a:t>
            </a:r>
            <a:r>
              <a:rPr lang="hu-HU" sz="4400" smtClean="0"/>
              <a:t>vízszintes</a:t>
            </a:r>
            <a:br>
              <a:rPr lang="hu-HU" sz="4400" smtClean="0"/>
            </a:br>
            <a:r>
              <a:rPr lang="hu-HU" sz="4400" smtClean="0"/>
              <a:t>igazítása (folyt)</a:t>
            </a:r>
            <a:endParaRPr lang="hu-HU" sz="4400"/>
          </a:p>
        </p:txBody>
      </p:sp>
    </p:spTree>
    <p:extLst>
      <p:ext uri="{BB962C8B-B14F-4D97-AF65-F5344CB8AC3E}">
        <p14:creationId xmlns:p14="http://schemas.microsoft.com/office/powerpoint/2010/main" val="36722770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1331640" y="1628800"/>
            <a:ext cx="7812360" cy="5163936"/>
          </a:xfrm>
        </p:spPr>
        <p:txBody>
          <a:bodyPr>
            <a:normAutofit fontScale="92500" lnSpcReduction="10000"/>
          </a:bodyPr>
          <a:lstStyle/>
          <a:p>
            <a:pPr marL="534988" indent="-534988">
              <a:spcBef>
                <a:spcPts val="0"/>
              </a:spcBef>
              <a:spcAft>
                <a:spcPts val="1800"/>
              </a:spcAft>
              <a:buAutoNum type="arabicPeriod" startAt="3"/>
              <a:tabLst>
                <a:tab pos="534988" algn="l"/>
              </a:tabLst>
            </a:pPr>
            <a:r>
              <a:rPr lang="hu-HU" sz="3500" b="1" smtClean="0"/>
              <a:t>Kép vízszintes igazítása:</a:t>
            </a:r>
            <a:br>
              <a:rPr lang="hu-HU" sz="3500" b="1" smtClean="0"/>
            </a:br>
            <a:r>
              <a:rPr lang="hu-HU" sz="3500" b="1" smtClean="0">
                <a:solidFill>
                  <a:srgbClr val="FF0000"/>
                </a:solidFill>
                <a:latin typeface="Courier New" panose="02070309020205020404" pitchFamily="49" charset="0"/>
                <a:cs typeface="Courier New" panose="02070309020205020404" pitchFamily="49" charset="0"/>
              </a:rPr>
              <a:t>display: block;</a:t>
            </a:r>
            <a:br>
              <a:rPr lang="hu-HU" sz="3500" b="1" smtClean="0">
                <a:solidFill>
                  <a:srgbClr val="FF0000"/>
                </a:solidFill>
                <a:latin typeface="Courier New" panose="02070309020205020404" pitchFamily="49" charset="0"/>
                <a:cs typeface="Courier New" panose="02070309020205020404" pitchFamily="49" charset="0"/>
              </a:rPr>
            </a:br>
            <a:r>
              <a:rPr lang="hu-HU" sz="3500" b="1" smtClean="0">
                <a:solidFill>
                  <a:srgbClr val="FF0000"/>
                </a:solidFill>
                <a:latin typeface="Courier New" panose="02070309020205020404" pitchFamily="49" charset="0"/>
                <a:cs typeface="Courier New" panose="02070309020205020404" pitchFamily="49" charset="0"/>
              </a:rPr>
              <a:t>margin-left: auto;</a:t>
            </a:r>
            <a:br>
              <a:rPr lang="hu-HU" sz="3500" b="1" smtClean="0">
                <a:solidFill>
                  <a:srgbClr val="FF0000"/>
                </a:solidFill>
                <a:latin typeface="Courier New" panose="02070309020205020404" pitchFamily="49" charset="0"/>
                <a:cs typeface="Courier New" panose="02070309020205020404" pitchFamily="49" charset="0"/>
              </a:rPr>
            </a:br>
            <a:r>
              <a:rPr lang="hu-HU" sz="3500" b="1" smtClean="0">
                <a:solidFill>
                  <a:srgbClr val="FF0000"/>
                </a:solidFill>
                <a:latin typeface="Courier New" panose="02070309020205020404" pitchFamily="49" charset="0"/>
                <a:cs typeface="Courier New" panose="02070309020205020404" pitchFamily="49" charset="0"/>
              </a:rPr>
              <a:t>margin-right: auto;</a:t>
            </a:r>
            <a:r>
              <a:rPr lang="hu-HU" sz="3500" b="1" smtClean="0"/>
              <a:t> </a:t>
            </a:r>
          </a:p>
          <a:p>
            <a:pPr marL="534988" indent="0">
              <a:spcBef>
                <a:spcPts val="0"/>
              </a:spcBef>
              <a:buNone/>
              <a:tabLst>
                <a:tab pos="534988" algn="l"/>
              </a:tabLst>
            </a:pPr>
            <a:r>
              <a:rPr lang="hu-HU" sz="3200" smtClean="0"/>
              <a:t>A képet sorszintű elemből blokkszintű elemmé kell</a:t>
            </a:r>
            <a:br>
              <a:rPr lang="hu-HU" sz="3200" smtClean="0"/>
            </a:br>
            <a:r>
              <a:rPr lang="hu-HU" sz="3200" smtClean="0"/>
              <a:t>alakítani és</a:t>
            </a:r>
            <a:br>
              <a:rPr lang="hu-HU" sz="3200" smtClean="0"/>
            </a:br>
            <a:r>
              <a:rPr lang="hu-HU" sz="3200" smtClean="0"/>
              <a:t>utána már</a:t>
            </a:r>
            <a:br>
              <a:rPr lang="hu-HU" sz="3200" smtClean="0"/>
            </a:br>
            <a:r>
              <a:rPr lang="hu-HU" sz="3200" smtClean="0"/>
              <a:t>beállítható az</a:t>
            </a:r>
            <a:br>
              <a:rPr lang="hu-HU" sz="3200" smtClean="0"/>
            </a:br>
            <a:r>
              <a:rPr lang="hu-HU" sz="3200" smtClean="0"/>
              <a:t>automatikus</a:t>
            </a:r>
            <a:br>
              <a:rPr lang="hu-HU" sz="3200" smtClean="0"/>
            </a:br>
            <a:r>
              <a:rPr lang="hu-HU" sz="3200" smtClean="0"/>
              <a:t>margóérték.</a:t>
            </a:r>
            <a:endParaRPr lang="hu-HU" sz="3200" b="1"/>
          </a:p>
        </p:txBody>
      </p:sp>
      <p:pic>
        <p:nvPicPr>
          <p:cNvPr id="5" name="Kép 4"/>
          <p:cNvPicPr>
            <a:picLocks noChangeAspect="1"/>
          </p:cNvPicPr>
          <p:nvPr/>
        </p:nvPicPr>
        <p:blipFill rotWithShape="1">
          <a:blip r:embed="rId2"/>
          <a:srcRect l="64834" t="38195" r="1037" b="26931"/>
          <a:stretch/>
        </p:blipFill>
        <p:spPr bwMode="auto">
          <a:xfrm>
            <a:off x="4434677" y="4122954"/>
            <a:ext cx="4137747" cy="2376264"/>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58</a:t>
            </a:fld>
            <a:endParaRPr lang="hu-HU" dirty="0"/>
          </a:p>
        </p:txBody>
      </p:sp>
      <p:sp>
        <p:nvSpPr>
          <p:cNvPr id="7" name="Cím 1"/>
          <p:cNvSpPr>
            <a:spLocks noGrp="1"/>
          </p:cNvSpPr>
          <p:nvPr>
            <p:ph type="title"/>
          </p:nvPr>
        </p:nvSpPr>
        <p:spPr>
          <a:xfrm>
            <a:off x="1332000" y="144000"/>
            <a:ext cx="7668000" cy="1368000"/>
          </a:xfrm>
        </p:spPr>
        <p:txBody>
          <a:bodyPr>
            <a:noAutofit/>
          </a:bodyPr>
          <a:lstStyle/>
          <a:p>
            <a:pPr algn="ctr"/>
            <a:r>
              <a:rPr lang="hu-HU" sz="4400" smtClean="0"/>
              <a:t>8. Elemek </a:t>
            </a:r>
            <a:r>
              <a:rPr lang="hu-HU" sz="4400" smtClean="0"/>
              <a:t>vízszintes</a:t>
            </a:r>
            <a:br>
              <a:rPr lang="hu-HU" sz="4400" smtClean="0"/>
            </a:br>
            <a:r>
              <a:rPr lang="hu-HU" sz="4400" smtClean="0"/>
              <a:t>igazítása (folyt)</a:t>
            </a:r>
            <a:endParaRPr lang="hu-HU" sz="4400"/>
          </a:p>
        </p:txBody>
      </p:sp>
    </p:spTree>
    <p:extLst>
      <p:ext uri="{BB962C8B-B14F-4D97-AF65-F5344CB8AC3E}">
        <p14:creationId xmlns:p14="http://schemas.microsoft.com/office/powerpoint/2010/main" val="33020848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1331640" y="1556792"/>
            <a:ext cx="7812360" cy="5235944"/>
          </a:xfrm>
        </p:spPr>
        <p:txBody>
          <a:bodyPr>
            <a:normAutofit/>
          </a:bodyPr>
          <a:lstStyle/>
          <a:p>
            <a:pPr marL="534988" indent="-534988">
              <a:spcBef>
                <a:spcPts val="0"/>
              </a:spcBef>
              <a:spcAft>
                <a:spcPts val="900"/>
              </a:spcAft>
              <a:buAutoNum type="arabicPeriod" startAt="4"/>
              <a:tabLst>
                <a:tab pos="534988" algn="l"/>
              </a:tabLst>
            </a:pPr>
            <a:r>
              <a:rPr lang="hu-HU" sz="3200" b="1" smtClean="0"/>
              <a:t>Blokkelemek helyzetének megadá-sa a weblapon: </a:t>
            </a:r>
            <a:r>
              <a:rPr lang="hu-HU" sz="3200" b="1" smtClean="0">
                <a:solidFill>
                  <a:srgbClr val="FF0000"/>
                </a:solidFill>
                <a:latin typeface="Courier New" panose="02070309020205020404" pitchFamily="49" charset="0"/>
                <a:cs typeface="Courier New" panose="02070309020205020404" pitchFamily="49" charset="0"/>
              </a:rPr>
              <a:t>position: …;</a:t>
            </a:r>
          </a:p>
          <a:p>
            <a:pPr marL="534988" indent="0">
              <a:spcBef>
                <a:spcPts val="0"/>
              </a:spcBef>
              <a:spcAft>
                <a:spcPts val="900"/>
              </a:spcAft>
              <a:buNone/>
              <a:tabLst>
                <a:tab pos="534988" algn="l"/>
              </a:tabLst>
            </a:pPr>
            <a:r>
              <a:rPr lang="hu-HU" sz="3200" smtClean="0"/>
              <a:t>Az abszolút pozícival az elemeket ki-vehetjük a normál szövegáramlásból és a szülőhöz képest igazíthatjuk.</a:t>
            </a:r>
            <a:endParaRPr lang="hu-HU" sz="3200"/>
          </a:p>
        </p:txBody>
      </p:sp>
      <p:pic>
        <p:nvPicPr>
          <p:cNvPr id="6" name="Kép 5"/>
          <p:cNvPicPr>
            <a:picLocks noChangeAspect="1"/>
          </p:cNvPicPr>
          <p:nvPr/>
        </p:nvPicPr>
        <p:blipFill rotWithShape="1">
          <a:blip r:embed="rId2"/>
          <a:srcRect l="64004" t="37642" r="936" b="41448"/>
          <a:stretch/>
        </p:blipFill>
        <p:spPr bwMode="auto">
          <a:xfrm>
            <a:off x="1547664" y="4343722"/>
            <a:ext cx="7017873" cy="2352569"/>
          </a:xfrm>
          <a:prstGeom prst="rect">
            <a:avLst/>
          </a:prstGeom>
          <a:ln w="3175">
            <a:solidFill>
              <a:schemeClr val="tx1"/>
            </a:solid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59</a:t>
            </a:fld>
            <a:endParaRPr lang="hu-HU" dirty="0"/>
          </a:p>
        </p:txBody>
      </p:sp>
      <p:sp>
        <p:nvSpPr>
          <p:cNvPr id="7" name="Cím 1"/>
          <p:cNvSpPr>
            <a:spLocks noGrp="1"/>
          </p:cNvSpPr>
          <p:nvPr>
            <p:ph type="title"/>
          </p:nvPr>
        </p:nvSpPr>
        <p:spPr>
          <a:xfrm>
            <a:off x="1332000" y="144000"/>
            <a:ext cx="7668000" cy="1368000"/>
          </a:xfrm>
        </p:spPr>
        <p:txBody>
          <a:bodyPr>
            <a:noAutofit/>
          </a:bodyPr>
          <a:lstStyle/>
          <a:p>
            <a:pPr algn="ctr"/>
            <a:r>
              <a:rPr lang="hu-HU" sz="4400" smtClean="0"/>
              <a:t>8. Elemek </a:t>
            </a:r>
            <a:r>
              <a:rPr lang="hu-HU" sz="4400" smtClean="0"/>
              <a:t>vízszintes</a:t>
            </a:r>
            <a:br>
              <a:rPr lang="hu-HU" sz="4400" smtClean="0"/>
            </a:br>
            <a:r>
              <a:rPr lang="hu-HU" sz="4400" smtClean="0"/>
              <a:t>igazítása (folyt)</a:t>
            </a:r>
            <a:endParaRPr lang="hu-HU" sz="4400"/>
          </a:p>
        </p:txBody>
      </p:sp>
    </p:spTree>
    <p:extLst>
      <p:ext uri="{BB962C8B-B14F-4D97-AF65-F5344CB8AC3E}">
        <p14:creationId xmlns:p14="http://schemas.microsoft.com/office/powerpoint/2010/main" val="543410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Az eltolás mértéke (top)</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t>felső eltolás</a:t>
            </a:r>
          </a:p>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kijelölő { top: érték; }</a:t>
            </a:r>
          </a:p>
          <a:p>
            <a:pPr marL="0" indent="0">
              <a:spcBef>
                <a:spcPts val="0"/>
              </a:spcBef>
              <a:spcAft>
                <a:spcPts val="1200"/>
              </a:spcAft>
              <a:buNone/>
            </a:pPr>
            <a:r>
              <a:rPr lang="hu-HU" smtClean="0"/>
              <a:t>a helyzetmegadásos</a:t>
            </a:r>
            <a:br>
              <a:rPr lang="hu-HU" smtClean="0"/>
            </a:br>
            <a:r>
              <a:rPr lang="hu-HU" smtClean="0"/>
              <a:t>elemek </a:t>
            </a:r>
            <a:r>
              <a:rPr lang="hu-HU" b="1" i="1" smtClean="0"/>
              <a:t>margójának</a:t>
            </a:r>
            <a:br>
              <a:rPr lang="hu-HU" b="1" i="1" smtClean="0"/>
            </a:br>
            <a:r>
              <a:rPr lang="hu-HU" b="1" i="1" smtClean="0"/>
              <a:t>felső </a:t>
            </a:r>
            <a:r>
              <a:rPr lang="hu-HU" b="1" i="1"/>
              <a:t>külső széle </a:t>
            </a:r>
            <a:r>
              <a:rPr lang="hu-HU" b="1" i="1" smtClean="0"/>
              <a:t>és</a:t>
            </a:r>
            <a:br>
              <a:rPr lang="hu-HU" b="1" i="1" smtClean="0"/>
            </a:br>
            <a:r>
              <a:rPr lang="hu-HU" b="1" i="1" smtClean="0"/>
              <a:t>tárolótömbjének</a:t>
            </a:r>
            <a:br>
              <a:rPr lang="hu-HU" b="1" i="1" smtClean="0"/>
            </a:br>
            <a:r>
              <a:rPr lang="hu-HU" b="1" i="1" smtClean="0"/>
              <a:t>felső </a:t>
            </a:r>
            <a:r>
              <a:rPr lang="hu-HU" b="1" i="1"/>
              <a:t>széle </a:t>
            </a:r>
            <a:r>
              <a:rPr lang="hu-HU" b="1" i="1" smtClean="0"/>
              <a:t>közötti</a:t>
            </a:r>
            <a:br>
              <a:rPr lang="hu-HU" b="1" i="1" smtClean="0"/>
            </a:br>
            <a:r>
              <a:rPr lang="hu-HU" b="1" i="1" smtClean="0"/>
              <a:t>távolságot</a:t>
            </a:r>
            <a:r>
              <a:rPr lang="hu-HU" smtClean="0"/>
              <a:t> adhatjuk</a:t>
            </a:r>
            <a:br>
              <a:rPr lang="hu-HU" smtClean="0"/>
            </a:br>
            <a:r>
              <a:rPr lang="hu-HU" smtClean="0"/>
              <a:t>meg</a:t>
            </a:r>
          </a:p>
        </p:txBody>
      </p:sp>
      <p:sp>
        <p:nvSpPr>
          <p:cNvPr id="4" name="Dia számának helye 3"/>
          <p:cNvSpPr>
            <a:spLocks noGrp="1"/>
          </p:cNvSpPr>
          <p:nvPr>
            <p:ph type="sldNum" sz="quarter" idx="12"/>
          </p:nvPr>
        </p:nvSpPr>
        <p:spPr/>
        <p:txBody>
          <a:bodyPr/>
          <a:lstStyle/>
          <a:p>
            <a:fld id="{4DC61DD4-7DED-4AA4-9E5A-5F7D420479A6}" type="slidenum">
              <a:rPr lang="hu-HU" smtClean="0"/>
              <a:pPr/>
              <a:t>6</a:t>
            </a:fld>
            <a:endParaRPr lang="hu-HU" dirty="0"/>
          </a:p>
        </p:txBody>
      </p:sp>
      <p:sp>
        <p:nvSpPr>
          <p:cNvPr id="5" name="Téglalap 4"/>
          <p:cNvSpPr/>
          <p:nvPr/>
        </p:nvSpPr>
        <p:spPr>
          <a:xfrm>
            <a:off x="5616000" y="2852936"/>
            <a:ext cx="3384376" cy="3528392"/>
          </a:xfrm>
          <a:prstGeom prst="rect">
            <a:avLst/>
          </a:prstGeom>
          <a:solidFill>
            <a:srgbClr val="CCFF99"/>
          </a:solid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3" name="Csoportba foglalás 12"/>
          <p:cNvGrpSpPr/>
          <p:nvPr/>
        </p:nvGrpSpPr>
        <p:grpSpPr>
          <a:xfrm>
            <a:off x="5652000" y="4068000"/>
            <a:ext cx="2952448" cy="1944216"/>
            <a:chOff x="5652000" y="4068000"/>
            <a:chExt cx="2952448" cy="1944216"/>
          </a:xfrm>
        </p:grpSpPr>
        <p:sp>
          <p:nvSpPr>
            <p:cNvPr id="6" name="Téglalap 5"/>
            <p:cNvSpPr/>
            <p:nvPr/>
          </p:nvSpPr>
          <p:spPr>
            <a:xfrm>
              <a:off x="5970783" y="4351840"/>
              <a:ext cx="2292837" cy="1376536"/>
            </a:xfrm>
            <a:prstGeom prst="rect">
              <a:avLst/>
            </a:prstGeom>
            <a:solidFill>
              <a:schemeClr val="accent5">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p:cNvSpPr/>
            <p:nvPr/>
          </p:nvSpPr>
          <p:spPr>
            <a:xfrm>
              <a:off x="5652000" y="4068000"/>
              <a:ext cx="2952448" cy="1944216"/>
            </a:xfrm>
            <a:prstGeom prst="rect">
              <a:avLst/>
            </a:pr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cxnSp>
        <p:nvCxnSpPr>
          <p:cNvPr id="10" name="Egyenes összekötő nyíllal 9"/>
          <p:cNvCxnSpPr/>
          <p:nvPr/>
        </p:nvCxnSpPr>
        <p:spPr>
          <a:xfrm>
            <a:off x="6012160" y="2852936"/>
            <a:ext cx="0" cy="121506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Szövegdoboz 10"/>
          <p:cNvSpPr txBox="1"/>
          <p:nvPr/>
        </p:nvSpPr>
        <p:spPr>
          <a:xfrm>
            <a:off x="6372200" y="3198858"/>
            <a:ext cx="79208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top</a:t>
            </a:r>
            <a:endParaRPr lang="hu-HU" sz="2800">
              <a:solidFill>
                <a:schemeClr val="bg1"/>
              </a:solidFill>
              <a:latin typeface="Arial" panose="020B0604020202020204" pitchFamily="34" charset="0"/>
              <a:cs typeface="Arial" panose="020B0604020202020204" pitchFamily="34" charset="0"/>
            </a:endParaRPr>
          </a:p>
        </p:txBody>
      </p:sp>
      <p:sp>
        <p:nvSpPr>
          <p:cNvPr id="12" name="Szövegdoboz 11"/>
          <p:cNvSpPr txBox="1"/>
          <p:nvPr/>
        </p:nvSpPr>
        <p:spPr>
          <a:xfrm>
            <a:off x="5970783" y="4435674"/>
            <a:ext cx="2292837" cy="1200329"/>
          </a:xfrm>
          <a:prstGeom prst="rect">
            <a:avLst/>
          </a:prstGeom>
          <a:noFill/>
          <a:ln>
            <a:noFill/>
          </a:ln>
        </p:spPr>
        <p:txBody>
          <a:bodyPr wrap="square" rtlCol="0" anchor="ctr">
            <a:spAutoFit/>
          </a:bodyPr>
          <a:lstStyle/>
          <a:p>
            <a:pPr algn="ctr"/>
            <a:r>
              <a:rPr lang="hu-HU" sz="2400" b="1" i="1" smtClean="0">
                <a:solidFill>
                  <a:srgbClr val="002060"/>
                </a:solidFill>
                <a:latin typeface="Arial" panose="020B0604020202020204" pitchFamily="34" charset="0"/>
                <a:cs typeface="Arial" panose="020B0604020202020204" pitchFamily="34" charset="0"/>
              </a:rPr>
              <a:t>helyzet-megadásos elem</a:t>
            </a:r>
            <a:endParaRPr lang="hu-HU" sz="2400" b="1" i="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3206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1331640" y="1556792"/>
            <a:ext cx="7812360" cy="5235944"/>
          </a:xfrm>
        </p:spPr>
        <p:txBody>
          <a:bodyPr>
            <a:normAutofit/>
          </a:bodyPr>
          <a:lstStyle/>
          <a:p>
            <a:pPr marL="534988" indent="-534988">
              <a:spcBef>
                <a:spcPts val="0"/>
              </a:spcBef>
              <a:spcAft>
                <a:spcPts val="900"/>
              </a:spcAft>
              <a:buNone/>
              <a:tabLst>
                <a:tab pos="534988" algn="l"/>
              </a:tabLst>
            </a:pPr>
            <a:r>
              <a:rPr lang="hu-HU" sz="3200" b="1" smtClean="0"/>
              <a:t>5.	Blokkelemek helyzetének megadá-sa a weblapon-2: </a:t>
            </a:r>
            <a:r>
              <a:rPr lang="hu-HU" sz="3200" b="1" smtClean="0">
                <a:solidFill>
                  <a:srgbClr val="FF0000"/>
                </a:solidFill>
                <a:latin typeface="Courier New" panose="02070309020205020404" pitchFamily="49" charset="0"/>
                <a:cs typeface="Courier New" panose="02070309020205020404" pitchFamily="49" charset="0"/>
              </a:rPr>
              <a:t>float: …;</a:t>
            </a:r>
          </a:p>
          <a:p>
            <a:pPr marL="534988" indent="0">
              <a:spcBef>
                <a:spcPts val="0"/>
              </a:spcBef>
              <a:spcAft>
                <a:spcPts val="900"/>
              </a:spcAft>
              <a:buNone/>
              <a:tabLst>
                <a:tab pos="534988" algn="l"/>
              </a:tabLst>
            </a:pPr>
            <a:r>
              <a:rPr lang="hu-HU" sz="3200" smtClean="0"/>
              <a:t>Az elemeket egymás mellé csúsztat-hatjuk az úsztatással, de </a:t>
            </a:r>
            <a:r>
              <a:rPr lang="hu-HU" sz="3200" b="1" i="1" smtClean="0"/>
              <a:t>ekkor </a:t>
            </a:r>
            <a:r>
              <a:rPr lang="hu-HU" sz="3200" b="1" i="1" smtClean="0"/>
              <a:t>figyelni kell </a:t>
            </a:r>
            <a:r>
              <a:rPr lang="hu-HU" sz="3200" b="1" i="1" smtClean="0"/>
              <a:t>arra, hogy a beágyazó elem magassága </a:t>
            </a:r>
            <a:r>
              <a:rPr lang="hu-HU" sz="3200" b="1" i="1" smtClean="0"/>
              <a:t>meghaladja</a:t>
            </a:r>
            <a:br>
              <a:rPr lang="hu-HU" sz="3200" b="1" i="1" smtClean="0"/>
            </a:br>
            <a:r>
              <a:rPr lang="hu-HU" sz="3200" b="1" i="1" smtClean="0"/>
              <a:t>a beágyazott </a:t>
            </a:r>
            <a:r>
              <a:rPr lang="hu-HU" sz="3200" b="1" i="1" smtClean="0"/>
              <a:t>elem magasságát</a:t>
            </a:r>
            <a:r>
              <a:rPr lang="hu-HU" sz="3200" smtClean="0"/>
              <a:t>, különben a beágyazott elem ki fog lógni a szülőelem területéről</a:t>
            </a:r>
            <a:br>
              <a:rPr lang="hu-HU" sz="3200" smtClean="0"/>
            </a:br>
            <a:r>
              <a:rPr lang="hu-HU" sz="3200" i="1" smtClean="0"/>
              <a:t>(megoldás: overflow: auto;).</a:t>
            </a:r>
            <a:endParaRPr lang="hu-HU" sz="3200" i="1"/>
          </a:p>
        </p:txBody>
      </p:sp>
      <p:sp>
        <p:nvSpPr>
          <p:cNvPr id="4" name="Dia számának helye 3"/>
          <p:cNvSpPr>
            <a:spLocks noGrp="1"/>
          </p:cNvSpPr>
          <p:nvPr>
            <p:ph type="sldNum" sz="quarter" idx="12"/>
          </p:nvPr>
        </p:nvSpPr>
        <p:spPr/>
        <p:txBody>
          <a:bodyPr/>
          <a:lstStyle/>
          <a:p>
            <a:fld id="{4DC61DD4-7DED-4AA4-9E5A-5F7D420479A6}" type="slidenum">
              <a:rPr lang="hu-HU" smtClean="0"/>
              <a:pPr/>
              <a:t>60</a:t>
            </a:fld>
            <a:endParaRPr lang="hu-HU" dirty="0"/>
          </a:p>
        </p:txBody>
      </p:sp>
      <p:sp>
        <p:nvSpPr>
          <p:cNvPr id="6" name="Cím 1"/>
          <p:cNvSpPr>
            <a:spLocks noGrp="1"/>
          </p:cNvSpPr>
          <p:nvPr>
            <p:ph type="title"/>
          </p:nvPr>
        </p:nvSpPr>
        <p:spPr>
          <a:xfrm>
            <a:off x="1332000" y="144000"/>
            <a:ext cx="7668000" cy="1368000"/>
          </a:xfrm>
        </p:spPr>
        <p:txBody>
          <a:bodyPr>
            <a:noAutofit/>
          </a:bodyPr>
          <a:lstStyle/>
          <a:p>
            <a:pPr algn="ctr"/>
            <a:r>
              <a:rPr lang="hu-HU" sz="4400" smtClean="0"/>
              <a:t>8. Elemek </a:t>
            </a:r>
            <a:r>
              <a:rPr lang="hu-HU" sz="4400" smtClean="0"/>
              <a:t>vízszintes</a:t>
            </a:r>
            <a:br>
              <a:rPr lang="hu-HU" sz="4400" smtClean="0"/>
            </a:br>
            <a:r>
              <a:rPr lang="hu-HU" sz="4400" smtClean="0"/>
              <a:t>igazítása (folyt)</a:t>
            </a:r>
            <a:endParaRPr lang="hu-HU" sz="4400"/>
          </a:p>
        </p:txBody>
      </p:sp>
    </p:spTree>
    <p:extLst>
      <p:ext uri="{BB962C8B-B14F-4D97-AF65-F5344CB8AC3E}">
        <p14:creationId xmlns:p14="http://schemas.microsoft.com/office/powerpoint/2010/main" val="20973633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 Függőleges igazítás blokkelemben</a:t>
            </a:r>
            <a:endParaRPr lang="hu-HU" sz="4400"/>
          </a:p>
        </p:txBody>
      </p:sp>
      <p:sp>
        <p:nvSpPr>
          <p:cNvPr id="3" name="Tartalom helye 2"/>
          <p:cNvSpPr>
            <a:spLocks noGrp="1"/>
          </p:cNvSpPr>
          <p:nvPr>
            <p:ph idx="1"/>
          </p:nvPr>
        </p:nvSpPr>
        <p:spPr>
          <a:xfrm>
            <a:off x="1331640" y="1620000"/>
            <a:ext cx="7812360" cy="5148000"/>
          </a:xfrm>
        </p:spPr>
        <p:txBody>
          <a:bodyPr>
            <a:normAutofit/>
          </a:bodyPr>
          <a:lstStyle/>
          <a:p>
            <a:pPr marL="534988" indent="-534988">
              <a:spcBef>
                <a:spcPts val="0"/>
              </a:spcBef>
              <a:spcAft>
                <a:spcPts val="1200"/>
              </a:spcAft>
              <a:buAutoNum type="arabicPeriod"/>
              <a:tabLst>
                <a:tab pos="534988" algn="l"/>
              </a:tabLst>
            </a:pPr>
            <a:r>
              <a:rPr lang="hu-HU" sz="3200" b="1" smtClean="0"/>
              <a:t>Azonos felső és alsó belső margók alkalmazása: </a:t>
            </a:r>
            <a:r>
              <a:rPr lang="hu-HU" sz="3200" b="1" smtClean="0">
                <a:solidFill>
                  <a:srgbClr val="FF0000"/>
                </a:solidFill>
                <a:latin typeface="Courier New" panose="02070309020205020404" pitchFamily="49" charset="0"/>
                <a:cs typeface="Courier New" panose="02070309020205020404" pitchFamily="49" charset="0"/>
              </a:rPr>
              <a:t>padding-top: …;</a:t>
            </a:r>
            <a:br>
              <a:rPr lang="hu-HU" sz="3200" b="1" smtClean="0">
                <a:solidFill>
                  <a:srgbClr val="FF0000"/>
                </a:solidFill>
                <a:latin typeface="Courier New" panose="02070309020205020404" pitchFamily="49" charset="0"/>
                <a:cs typeface="Courier New" panose="02070309020205020404" pitchFamily="49" charset="0"/>
              </a:rPr>
            </a:br>
            <a:r>
              <a:rPr lang="hu-HU" sz="3200" b="1" smtClean="0">
                <a:solidFill>
                  <a:srgbClr val="FF0000"/>
                </a:solidFill>
                <a:latin typeface="Courier New" panose="02070309020205020404" pitchFamily="49" charset="0"/>
                <a:cs typeface="Courier New" panose="02070309020205020404" pitchFamily="49" charset="0"/>
              </a:rPr>
              <a:t>padding-bottom: …;</a:t>
            </a:r>
          </a:p>
          <a:p>
            <a:pPr marL="534988" indent="0">
              <a:spcBef>
                <a:spcPts val="0"/>
              </a:spcBef>
              <a:buNone/>
              <a:tabLst>
                <a:tab pos="534988" algn="l"/>
              </a:tabLst>
            </a:pPr>
            <a:r>
              <a:rPr lang="hu-HU" smtClean="0"/>
              <a:t>Ha a dobozelem magas-</a:t>
            </a:r>
            <a:br>
              <a:rPr lang="hu-HU" smtClean="0"/>
            </a:br>
            <a:r>
              <a:rPr lang="hu-HU" smtClean="0"/>
              <a:t>sági méretét nem adjuk</a:t>
            </a:r>
            <a:br>
              <a:rPr lang="hu-HU" smtClean="0"/>
            </a:br>
            <a:r>
              <a:rPr lang="hu-HU" smtClean="0"/>
              <a:t>meg, akkor </a:t>
            </a:r>
            <a:r>
              <a:rPr lang="hu-HU" b="1" i="1" smtClean="0"/>
              <a:t>azonos felső</a:t>
            </a:r>
            <a:br>
              <a:rPr lang="hu-HU" b="1" i="1" smtClean="0"/>
            </a:br>
            <a:r>
              <a:rPr lang="hu-HU" b="1" i="1" smtClean="0"/>
              <a:t>és alsó margó alkalma-</a:t>
            </a:r>
            <a:br>
              <a:rPr lang="hu-HU" b="1" i="1" smtClean="0"/>
            </a:br>
            <a:r>
              <a:rPr lang="hu-HU" b="1" i="1" smtClean="0"/>
              <a:t>zásával</a:t>
            </a:r>
            <a:r>
              <a:rPr lang="hu-HU" smtClean="0"/>
              <a:t> a doboz tartalma</a:t>
            </a:r>
            <a:br>
              <a:rPr lang="hu-HU" smtClean="0"/>
            </a:br>
            <a:r>
              <a:rPr lang="hu-HU" smtClean="0"/>
              <a:t>függőlegesen középre</a:t>
            </a:r>
            <a:br>
              <a:rPr lang="hu-HU" smtClean="0"/>
            </a:br>
            <a:r>
              <a:rPr lang="hu-HU" smtClean="0"/>
              <a:t>igazítható.</a:t>
            </a:r>
          </a:p>
        </p:txBody>
      </p:sp>
      <p:sp>
        <p:nvSpPr>
          <p:cNvPr id="4" name="Dia számának helye 3"/>
          <p:cNvSpPr>
            <a:spLocks noGrp="1"/>
          </p:cNvSpPr>
          <p:nvPr>
            <p:ph type="sldNum" sz="quarter" idx="12"/>
          </p:nvPr>
        </p:nvSpPr>
        <p:spPr/>
        <p:txBody>
          <a:bodyPr/>
          <a:lstStyle/>
          <a:p>
            <a:fld id="{4DC61DD4-7DED-4AA4-9E5A-5F7D420479A6}" type="slidenum">
              <a:rPr lang="hu-HU" smtClean="0"/>
              <a:pPr/>
              <a:t>61</a:t>
            </a:fld>
            <a:endParaRPr lang="hu-HU" dirty="0"/>
          </a:p>
        </p:txBody>
      </p:sp>
      <p:pic>
        <p:nvPicPr>
          <p:cNvPr id="5" name="Kép 4"/>
          <p:cNvPicPr>
            <a:picLocks noChangeAspect="1"/>
          </p:cNvPicPr>
          <p:nvPr/>
        </p:nvPicPr>
        <p:blipFill rotWithShape="1">
          <a:blip r:embed="rId2"/>
          <a:srcRect l="82780" t="37642" r="1038" b="23426"/>
          <a:stretch/>
        </p:blipFill>
        <p:spPr bwMode="auto">
          <a:xfrm>
            <a:off x="6500472" y="2952000"/>
            <a:ext cx="2532099" cy="3423854"/>
          </a:xfrm>
          <a:prstGeom prst="rect">
            <a:avLst/>
          </a:prstGeom>
          <a:ln w="3175">
            <a:solidFill>
              <a:schemeClr val="tx1"/>
            </a:solidFill>
          </a:ln>
          <a:extLst>
            <a:ext uri="{53640926-AAD7-44D8-BBD7-CCE9431645EC}">
              <a14:shadowObscured xmlns:a14="http://schemas.microsoft.com/office/drawing/2010/main"/>
            </a:ext>
          </a:extLst>
        </p:spPr>
      </p:pic>
      <p:cxnSp>
        <p:nvCxnSpPr>
          <p:cNvPr id="6" name="Egyenes összekötő nyíllal 5"/>
          <p:cNvCxnSpPr/>
          <p:nvPr/>
        </p:nvCxnSpPr>
        <p:spPr>
          <a:xfrm flipV="1">
            <a:off x="7752931" y="3835992"/>
            <a:ext cx="0" cy="96116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Egyenes összekötő nyíllal 8"/>
          <p:cNvCxnSpPr/>
          <p:nvPr/>
        </p:nvCxnSpPr>
        <p:spPr>
          <a:xfrm flipV="1">
            <a:off x="7766521" y="5292000"/>
            <a:ext cx="0" cy="96116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2704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a:t>
            </a:r>
            <a:r>
              <a:rPr lang="hu-HU" sz="4400"/>
              <a:t>. Függőleges igazítás blokkelemben (folyt)</a:t>
            </a:r>
          </a:p>
        </p:txBody>
      </p:sp>
      <p:sp>
        <p:nvSpPr>
          <p:cNvPr id="3" name="Tartalom helye 2"/>
          <p:cNvSpPr>
            <a:spLocks noGrp="1"/>
          </p:cNvSpPr>
          <p:nvPr>
            <p:ph idx="1"/>
          </p:nvPr>
        </p:nvSpPr>
        <p:spPr>
          <a:xfrm>
            <a:off x="1331640" y="1620000"/>
            <a:ext cx="7812360" cy="5148000"/>
          </a:xfrm>
        </p:spPr>
        <p:txBody>
          <a:bodyPr>
            <a:normAutofit/>
          </a:bodyPr>
          <a:lstStyle/>
          <a:p>
            <a:pPr marL="534988" indent="-534988">
              <a:spcBef>
                <a:spcPts val="0"/>
              </a:spcBef>
              <a:spcAft>
                <a:spcPts val="3000"/>
              </a:spcAft>
              <a:buNone/>
              <a:tabLst>
                <a:tab pos="534988" algn="l"/>
              </a:tabLst>
            </a:pPr>
            <a:r>
              <a:rPr lang="hu-HU" sz="3200" b="1" smtClean="0"/>
              <a:t>2.	Sormagasság alkalmazása:</a:t>
            </a:r>
            <a:br>
              <a:rPr lang="hu-HU" sz="3200" b="1" smtClean="0"/>
            </a:br>
            <a:r>
              <a:rPr lang="hu-HU" sz="3200" b="1" smtClean="0">
                <a:solidFill>
                  <a:srgbClr val="FF0000"/>
                </a:solidFill>
                <a:latin typeface="Courier New" panose="02070309020205020404" pitchFamily="49" charset="0"/>
                <a:cs typeface="Courier New" panose="02070309020205020404" pitchFamily="49" charset="0"/>
              </a:rPr>
              <a:t>line-height: …;</a:t>
            </a:r>
          </a:p>
          <a:p>
            <a:pPr marL="534988" indent="0">
              <a:spcBef>
                <a:spcPts val="0"/>
              </a:spcBef>
              <a:buNone/>
              <a:tabLst>
                <a:tab pos="534988" algn="l"/>
              </a:tabLst>
            </a:pPr>
            <a:r>
              <a:rPr lang="hu-HU" smtClean="0"/>
              <a:t>Ha </a:t>
            </a:r>
            <a:r>
              <a:rPr lang="hu-HU" b="1" i="1" smtClean="0"/>
              <a:t>a befoglaló elem</a:t>
            </a:r>
            <a:br>
              <a:rPr lang="hu-HU" b="1" i="1" smtClean="0"/>
            </a:br>
            <a:r>
              <a:rPr lang="hu-HU" b="1" i="1" smtClean="0"/>
              <a:t>magassága </a:t>
            </a:r>
            <a:r>
              <a:rPr lang="hu-HU" smtClean="0"/>
              <a:t>és a </a:t>
            </a:r>
            <a:r>
              <a:rPr lang="hu-HU" b="1" i="1" smtClean="0"/>
              <a:t>benne</a:t>
            </a:r>
            <a:br>
              <a:rPr lang="hu-HU" b="1" i="1" smtClean="0"/>
            </a:br>
            <a:r>
              <a:rPr lang="hu-HU" b="1" i="1" smtClean="0"/>
              <a:t>lévő szöveg sorközé-</a:t>
            </a:r>
            <a:br>
              <a:rPr lang="hu-HU" b="1" i="1" smtClean="0"/>
            </a:br>
            <a:r>
              <a:rPr lang="hu-HU" b="1" i="1" smtClean="0"/>
              <a:t>nek értéke azonos</a:t>
            </a:r>
            <a:r>
              <a:rPr lang="hu-HU" smtClean="0"/>
              <a:t>,</a:t>
            </a:r>
            <a:br>
              <a:rPr lang="hu-HU" smtClean="0"/>
            </a:br>
            <a:r>
              <a:rPr lang="hu-HU" smtClean="0"/>
              <a:t>akkora a doboz tartalma</a:t>
            </a:r>
            <a:br>
              <a:rPr lang="hu-HU" smtClean="0"/>
            </a:br>
            <a:r>
              <a:rPr lang="hu-HU" smtClean="0"/>
              <a:t>függőlegesen középre</a:t>
            </a:r>
            <a:br>
              <a:rPr lang="hu-HU" smtClean="0"/>
            </a:br>
            <a:r>
              <a:rPr lang="hu-HU" smtClean="0"/>
              <a:t>igazított lesz.</a:t>
            </a:r>
          </a:p>
        </p:txBody>
      </p:sp>
      <p:sp>
        <p:nvSpPr>
          <p:cNvPr id="4" name="Dia számának helye 3"/>
          <p:cNvSpPr>
            <a:spLocks noGrp="1"/>
          </p:cNvSpPr>
          <p:nvPr>
            <p:ph type="sldNum" sz="quarter" idx="12"/>
          </p:nvPr>
        </p:nvSpPr>
        <p:spPr/>
        <p:txBody>
          <a:bodyPr/>
          <a:lstStyle/>
          <a:p>
            <a:fld id="{4DC61DD4-7DED-4AA4-9E5A-5F7D420479A6}" type="slidenum">
              <a:rPr lang="hu-HU" smtClean="0"/>
              <a:pPr/>
              <a:t>62</a:t>
            </a:fld>
            <a:endParaRPr lang="hu-HU" dirty="0"/>
          </a:p>
        </p:txBody>
      </p:sp>
      <p:pic>
        <p:nvPicPr>
          <p:cNvPr id="6" name="Kép 5"/>
          <p:cNvPicPr>
            <a:picLocks noChangeAspect="1"/>
          </p:cNvPicPr>
          <p:nvPr/>
        </p:nvPicPr>
        <p:blipFill rotWithShape="1">
          <a:blip r:embed="rId2"/>
          <a:srcRect l="81847" t="37457" r="830" b="22318"/>
          <a:stretch/>
        </p:blipFill>
        <p:spPr bwMode="auto">
          <a:xfrm>
            <a:off x="6588784" y="3060000"/>
            <a:ext cx="2520000" cy="3289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6956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a:t>
            </a:r>
            <a:r>
              <a:rPr lang="hu-HU" sz="4400"/>
              <a:t>. Függőleges igazítás </a:t>
            </a:r>
            <a:r>
              <a:rPr lang="hu-HU" sz="4400" smtClean="0"/>
              <a:t>blokkelemben </a:t>
            </a:r>
            <a:r>
              <a:rPr lang="hu-HU" sz="4400"/>
              <a:t>(folyt)</a:t>
            </a:r>
          </a:p>
        </p:txBody>
      </p:sp>
      <p:sp>
        <p:nvSpPr>
          <p:cNvPr id="3" name="Tartalom helye 2"/>
          <p:cNvSpPr>
            <a:spLocks noGrp="1"/>
          </p:cNvSpPr>
          <p:nvPr>
            <p:ph idx="1"/>
          </p:nvPr>
        </p:nvSpPr>
        <p:spPr>
          <a:xfrm>
            <a:off x="1331640" y="1620000"/>
            <a:ext cx="7812360" cy="5148000"/>
          </a:xfrm>
        </p:spPr>
        <p:txBody>
          <a:bodyPr>
            <a:normAutofit/>
          </a:bodyPr>
          <a:lstStyle/>
          <a:p>
            <a:pPr marL="534988" indent="-534988">
              <a:spcBef>
                <a:spcPts val="0"/>
              </a:spcBef>
              <a:spcAft>
                <a:spcPts val="1200"/>
              </a:spcAft>
              <a:buNone/>
              <a:tabLst>
                <a:tab pos="534988" algn="l"/>
              </a:tabLst>
            </a:pPr>
            <a:r>
              <a:rPr lang="hu-HU" sz="3200" b="1" smtClean="0"/>
              <a:t>3.	Pozíció és átalakítás használata:</a:t>
            </a:r>
            <a:br>
              <a:rPr lang="hu-HU" sz="3200" b="1" smtClean="0"/>
            </a:br>
            <a:r>
              <a:rPr lang="hu-HU" sz="3200" b="1" smtClean="0">
                <a:solidFill>
                  <a:srgbClr val="FF0000"/>
                </a:solidFill>
                <a:latin typeface="Courier New" panose="02070309020205020404" pitchFamily="49" charset="0"/>
                <a:cs typeface="Courier New" panose="02070309020205020404" pitchFamily="49" charset="0"/>
              </a:rPr>
              <a:t>position + transform</a:t>
            </a:r>
          </a:p>
          <a:p>
            <a:pPr marL="534988" indent="0">
              <a:spcBef>
                <a:spcPts val="0"/>
              </a:spcBef>
              <a:buNone/>
              <a:tabLst>
                <a:tab pos="534988" algn="l"/>
              </a:tabLst>
            </a:pPr>
            <a:r>
              <a:rPr lang="hu-HU" sz="3200" smtClean="0"/>
              <a:t>Ha az előző két módszer</a:t>
            </a:r>
            <a:br>
              <a:rPr lang="hu-HU" sz="3200" smtClean="0"/>
            </a:br>
            <a:r>
              <a:rPr lang="hu-HU" sz="3200" smtClean="0"/>
              <a:t>nem alkalmazható, ezt</a:t>
            </a:r>
            <a:br>
              <a:rPr lang="hu-HU" sz="3200" smtClean="0"/>
            </a:br>
            <a:r>
              <a:rPr lang="hu-HU" sz="3200" smtClean="0"/>
              <a:t>érdemes megpróbáni:</a:t>
            </a:r>
            <a:br>
              <a:rPr lang="hu-HU" sz="3200" smtClean="0"/>
            </a:br>
            <a:r>
              <a:rPr lang="hu-HU" sz="3200" smtClean="0"/>
              <a:t>a beágyazó elem pozici-</a:t>
            </a:r>
            <a:br>
              <a:rPr lang="hu-HU" sz="3200" smtClean="0"/>
            </a:br>
            <a:r>
              <a:rPr lang="hu-HU" sz="3200" smtClean="0"/>
              <a:t>onált, a benne lévő má-</a:t>
            </a:r>
            <a:br>
              <a:rPr lang="hu-HU" sz="3200" smtClean="0"/>
            </a:br>
            <a:r>
              <a:rPr lang="hu-HU" sz="3200" smtClean="0"/>
              <a:t>sik blokkszintű elem</a:t>
            </a:r>
            <a:br>
              <a:rPr lang="hu-HU" sz="3200" smtClean="0"/>
            </a:br>
            <a:r>
              <a:rPr lang="hu-HU" sz="3200" smtClean="0"/>
              <a:t>hozzá igazított és el van</a:t>
            </a:r>
            <a:br>
              <a:rPr lang="hu-HU" sz="3200" smtClean="0"/>
            </a:br>
            <a:r>
              <a:rPr lang="hu-HU" sz="3200" smtClean="0"/>
              <a:t>tolva a </a:t>
            </a:r>
            <a:r>
              <a:rPr lang="hu-HU" sz="3200" i="1" smtClean="0"/>
              <a:t>transform</a:t>
            </a:r>
            <a:r>
              <a:rPr lang="hu-HU" sz="3200" smtClean="0"/>
              <a:t>-mal.</a:t>
            </a:r>
          </a:p>
        </p:txBody>
      </p:sp>
      <p:pic>
        <p:nvPicPr>
          <p:cNvPr id="5" name="Kép 4"/>
          <p:cNvPicPr>
            <a:picLocks noChangeAspect="1"/>
          </p:cNvPicPr>
          <p:nvPr/>
        </p:nvPicPr>
        <p:blipFill rotWithShape="1">
          <a:blip r:embed="rId2"/>
          <a:srcRect l="81639" t="37826" r="830" b="14015"/>
          <a:stretch/>
        </p:blipFill>
        <p:spPr bwMode="auto">
          <a:xfrm>
            <a:off x="6575410" y="2700000"/>
            <a:ext cx="2520000" cy="3892528"/>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63</a:t>
            </a:fld>
            <a:endParaRPr lang="hu-HU" dirty="0"/>
          </a:p>
        </p:txBody>
      </p:sp>
    </p:spTree>
    <p:extLst>
      <p:ext uri="{BB962C8B-B14F-4D97-AF65-F5344CB8AC3E}">
        <p14:creationId xmlns:p14="http://schemas.microsoft.com/office/powerpoint/2010/main" val="16896875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a:t>
            </a:r>
            <a:r>
              <a:rPr lang="hu-HU" sz="4400"/>
              <a:t>. Függőleges igazítás blokkelemben (folyt)</a:t>
            </a:r>
          </a:p>
        </p:txBody>
      </p:sp>
      <p:sp>
        <p:nvSpPr>
          <p:cNvPr id="3" name="Tartalom helye 2"/>
          <p:cNvSpPr>
            <a:spLocks noGrp="1"/>
          </p:cNvSpPr>
          <p:nvPr>
            <p:ph idx="1"/>
          </p:nvPr>
        </p:nvSpPr>
        <p:spPr>
          <a:xfrm>
            <a:off x="1331640" y="1620000"/>
            <a:ext cx="7812360" cy="5148000"/>
          </a:xfrm>
        </p:spPr>
        <p:txBody>
          <a:bodyPr>
            <a:normAutofit/>
          </a:bodyPr>
          <a:lstStyle/>
          <a:p>
            <a:pPr marL="0" indent="0">
              <a:spcBef>
                <a:spcPts val="0"/>
              </a:spcBef>
              <a:spcAft>
                <a:spcPts val="1200"/>
              </a:spcAft>
              <a:buNone/>
            </a:pPr>
            <a:r>
              <a:rPr lang="hu-HU" sz="3200"/>
              <a:t>A </a:t>
            </a:r>
            <a:r>
              <a:rPr lang="hu-HU" sz="3200" b="1" smtClean="0">
                <a:solidFill>
                  <a:srgbClr val="FF0000"/>
                </a:solidFill>
                <a:latin typeface="Courier New" panose="02070309020205020404" pitchFamily="49" charset="0"/>
                <a:cs typeface="Courier New" panose="02070309020205020404" pitchFamily="49" charset="0"/>
              </a:rPr>
              <a:t>transform</a:t>
            </a:r>
            <a:r>
              <a:rPr lang="hu-HU" sz="3200" smtClean="0"/>
              <a:t>  tulajdonság </a:t>
            </a:r>
            <a:r>
              <a:rPr lang="hu-HU" sz="3200"/>
              <a:t>2D vagy 3D átalakítást alkalmaz egy </a:t>
            </a:r>
            <a:r>
              <a:rPr lang="hu-HU" sz="3200" smtClean="0"/>
              <a:t>elemre, vagyis lehetővé </a:t>
            </a:r>
            <a:r>
              <a:rPr lang="hu-HU" sz="3200"/>
              <a:t>teszi az elemek elforgatását, méretezését, mozgatását, </a:t>
            </a:r>
            <a:r>
              <a:rPr lang="hu-HU" sz="3200" smtClean="0"/>
              <a:t>torzítását.</a:t>
            </a:r>
          </a:p>
          <a:p>
            <a:pPr marL="0" indent="0">
              <a:spcBef>
                <a:spcPts val="0"/>
              </a:spcBef>
              <a:spcAft>
                <a:spcPts val="1200"/>
              </a:spcAft>
              <a:buNone/>
            </a:pPr>
            <a:r>
              <a:rPr lang="hu-HU" sz="3200" u="sng" smtClean="0"/>
              <a:t>Leggyakoribb formái</a:t>
            </a:r>
            <a:r>
              <a:rPr lang="hu-HU" sz="3200" smtClean="0"/>
              <a:t>:</a:t>
            </a:r>
          </a:p>
          <a:p>
            <a:pPr marL="0" indent="0">
              <a:spcBef>
                <a:spcPts val="1200"/>
              </a:spcBef>
              <a:buNone/>
            </a:pPr>
            <a:r>
              <a:rPr lang="hu-HU" sz="3200" b="1" smtClean="0">
                <a:solidFill>
                  <a:srgbClr val="FF0000"/>
                </a:solidFill>
                <a:latin typeface="Courier New" panose="02070309020205020404" pitchFamily="49" charset="0"/>
                <a:cs typeface="Courier New" panose="02070309020205020404" pitchFamily="49" charset="0"/>
              </a:rPr>
              <a:t>transform: translateX(x);</a:t>
            </a:r>
          </a:p>
          <a:p>
            <a:pPr marL="0" indent="0">
              <a:spcBef>
                <a:spcPts val="1200"/>
              </a:spcBef>
              <a:buNone/>
            </a:pPr>
            <a:r>
              <a:rPr lang="hu-HU" sz="3200" b="1" smtClean="0">
                <a:solidFill>
                  <a:srgbClr val="FF0000"/>
                </a:solidFill>
                <a:latin typeface="Courier New" panose="02070309020205020404" pitchFamily="49" charset="0"/>
                <a:cs typeface="Courier New" panose="02070309020205020404" pitchFamily="49" charset="0"/>
              </a:rPr>
              <a:t>transform</a:t>
            </a:r>
            <a:r>
              <a:rPr lang="hu-HU" sz="3200" b="1">
                <a:solidFill>
                  <a:srgbClr val="FF0000"/>
                </a:solidFill>
                <a:latin typeface="Courier New" panose="02070309020205020404" pitchFamily="49" charset="0"/>
                <a:cs typeface="Courier New" panose="02070309020205020404" pitchFamily="49" charset="0"/>
              </a:rPr>
              <a:t>: </a:t>
            </a:r>
            <a:r>
              <a:rPr lang="hu-HU" sz="3200" b="1" smtClean="0">
                <a:solidFill>
                  <a:srgbClr val="FF0000"/>
                </a:solidFill>
                <a:latin typeface="Courier New" panose="02070309020205020404" pitchFamily="49" charset="0"/>
                <a:cs typeface="Courier New" panose="02070309020205020404" pitchFamily="49" charset="0"/>
              </a:rPr>
              <a:t>translateY(y);</a:t>
            </a:r>
          </a:p>
          <a:p>
            <a:pPr marL="0" indent="0">
              <a:spcBef>
                <a:spcPts val="1200"/>
              </a:spcBef>
              <a:buNone/>
            </a:pPr>
            <a:r>
              <a:rPr lang="hu-HU" sz="3200" b="1" smtClean="0">
                <a:solidFill>
                  <a:srgbClr val="FF0000"/>
                </a:solidFill>
                <a:latin typeface="Courier New" panose="02070309020205020404" pitchFamily="49" charset="0"/>
                <a:cs typeface="Courier New" panose="02070309020205020404" pitchFamily="49" charset="0"/>
              </a:rPr>
              <a:t>transform: translate(x,y);</a:t>
            </a:r>
            <a:endParaRPr lang="hu-HU" sz="3200" b="1">
              <a:solidFill>
                <a:srgbClr val="FF0000"/>
              </a:solidFill>
              <a:latin typeface="Courier New" panose="02070309020205020404" pitchFamily="49" charset="0"/>
              <a:cs typeface="Courier New" panose="02070309020205020404" pitchFamily="49" charset="0"/>
            </a:endParaRPr>
          </a:p>
        </p:txBody>
      </p:sp>
      <p:sp>
        <p:nvSpPr>
          <p:cNvPr id="4" name="Dia számának helye 3"/>
          <p:cNvSpPr>
            <a:spLocks noGrp="1"/>
          </p:cNvSpPr>
          <p:nvPr>
            <p:ph type="sldNum" sz="quarter" idx="12"/>
          </p:nvPr>
        </p:nvSpPr>
        <p:spPr/>
        <p:txBody>
          <a:bodyPr/>
          <a:lstStyle/>
          <a:p>
            <a:fld id="{4DC61DD4-7DED-4AA4-9E5A-5F7D420479A6}" type="slidenum">
              <a:rPr lang="hu-HU" smtClean="0"/>
              <a:pPr/>
              <a:t>64</a:t>
            </a:fld>
            <a:endParaRPr lang="hu-HU" dirty="0"/>
          </a:p>
        </p:txBody>
      </p:sp>
    </p:spTree>
    <p:extLst>
      <p:ext uri="{BB962C8B-B14F-4D97-AF65-F5344CB8AC3E}">
        <p14:creationId xmlns:p14="http://schemas.microsoft.com/office/powerpoint/2010/main" val="29651032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 Függőleges igazítás blokkelemben (folyt)</a:t>
            </a:r>
            <a:endParaRPr lang="hu-HU" sz="4400"/>
          </a:p>
        </p:txBody>
      </p:sp>
      <p:sp>
        <p:nvSpPr>
          <p:cNvPr id="3" name="Tartalom helye 2"/>
          <p:cNvSpPr>
            <a:spLocks noGrp="1"/>
          </p:cNvSpPr>
          <p:nvPr>
            <p:ph idx="1"/>
          </p:nvPr>
        </p:nvSpPr>
        <p:spPr>
          <a:xfrm>
            <a:off x="1331640" y="1620000"/>
            <a:ext cx="7812360" cy="5148000"/>
          </a:xfrm>
        </p:spPr>
        <p:txBody>
          <a:bodyPr>
            <a:normAutofit/>
          </a:bodyPr>
          <a:lstStyle/>
          <a:p>
            <a:pPr marL="0" indent="0" algn="ctr">
              <a:spcBef>
                <a:spcPts val="0"/>
              </a:spcBef>
              <a:spcAft>
                <a:spcPts val="1200"/>
              </a:spcAft>
              <a:buNone/>
            </a:pPr>
            <a:r>
              <a:rPr lang="hu-HU" sz="3200" b="1">
                <a:solidFill>
                  <a:srgbClr val="FF0000"/>
                </a:solidFill>
                <a:latin typeface="Courier New" panose="02070309020205020404" pitchFamily="49" charset="0"/>
                <a:cs typeface="Courier New" panose="02070309020205020404" pitchFamily="49" charset="0"/>
              </a:rPr>
              <a:t>transform: </a:t>
            </a:r>
            <a:r>
              <a:rPr lang="hu-HU" sz="3200" b="1" smtClean="0">
                <a:solidFill>
                  <a:srgbClr val="FF0000"/>
                </a:solidFill>
                <a:latin typeface="Courier New" panose="02070309020205020404" pitchFamily="49" charset="0"/>
                <a:cs typeface="Courier New" panose="02070309020205020404" pitchFamily="49" charset="0"/>
              </a:rPr>
              <a:t>translateX(x);</a:t>
            </a:r>
            <a:endParaRPr lang="hu-HU" sz="3200" b="1">
              <a:solidFill>
                <a:srgbClr val="FF0000"/>
              </a:solidFill>
              <a:latin typeface="Courier New" panose="02070309020205020404" pitchFamily="49" charset="0"/>
              <a:cs typeface="Courier New" panose="02070309020205020404" pitchFamily="49" charset="0"/>
            </a:endParaRPr>
          </a:p>
          <a:p>
            <a:pPr marL="0" indent="0">
              <a:spcBef>
                <a:spcPts val="0"/>
              </a:spcBef>
              <a:spcAft>
                <a:spcPts val="1200"/>
              </a:spcAft>
              <a:buNone/>
            </a:pPr>
            <a:r>
              <a:rPr lang="hu-HU" sz="3200" smtClean="0"/>
              <a:t>segítségével egy blokkele-</a:t>
            </a:r>
            <a:br>
              <a:rPr lang="hu-HU" sz="3200" smtClean="0"/>
            </a:br>
            <a:r>
              <a:rPr lang="hu-HU" sz="3200" smtClean="0"/>
              <a:t>met </a:t>
            </a:r>
            <a:r>
              <a:rPr lang="hu-HU" sz="3200" b="1" i="1" smtClean="0">
                <a:solidFill>
                  <a:srgbClr val="FF0000"/>
                </a:solidFill>
              </a:rPr>
              <a:t>pozitív</a:t>
            </a:r>
            <a:r>
              <a:rPr lang="hu-HU" sz="3200" b="1" i="1" smtClean="0"/>
              <a:t> érték esetén</a:t>
            </a:r>
            <a:br>
              <a:rPr lang="hu-HU" sz="3200" b="1" i="1" smtClean="0"/>
            </a:br>
            <a:r>
              <a:rPr lang="hu-HU" sz="3200" b="1" i="1" smtClean="0">
                <a:solidFill>
                  <a:srgbClr val="FF0000"/>
                </a:solidFill>
              </a:rPr>
              <a:t>jobbra</a:t>
            </a:r>
            <a:r>
              <a:rPr lang="hu-HU" sz="3200" b="1" i="1" smtClean="0"/>
              <a:t>, </a:t>
            </a:r>
            <a:r>
              <a:rPr lang="hu-HU" sz="3200" b="1" i="1" smtClean="0">
                <a:solidFill>
                  <a:srgbClr val="FF0000"/>
                </a:solidFill>
              </a:rPr>
              <a:t>negatív</a:t>
            </a:r>
            <a:r>
              <a:rPr lang="hu-HU" sz="3200" b="1" i="1" smtClean="0"/>
              <a:t> érték meg-</a:t>
            </a:r>
            <a:br>
              <a:rPr lang="hu-HU" sz="3200" b="1" i="1" smtClean="0"/>
            </a:br>
            <a:r>
              <a:rPr lang="hu-HU" sz="3200" b="1" i="1" smtClean="0"/>
              <a:t>adásával </a:t>
            </a:r>
            <a:r>
              <a:rPr lang="hu-HU" sz="3200" b="1" i="1" smtClean="0">
                <a:solidFill>
                  <a:srgbClr val="FF0000"/>
                </a:solidFill>
              </a:rPr>
              <a:t>balra</a:t>
            </a:r>
            <a:r>
              <a:rPr lang="hu-HU" sz="3200" b="1" i="1" smtClean="0"/>
              <a:t> tolhatunk</a:t>
            </a:r>
            <a:endParaRPr lang="hu-HU" sz="3200" smtClean="0"/>
          </a:p>
          <a:p>
            <a:pPr marL="0" indent="0">
              <a:spcBef>
                <a:spcPts val="0"/>
              </a:spcBef>
              <a:spcAft>
                <a:spcPts val="1200"/>
              </a:spcAft>
              <a:buNone/>
            </a:pPr>
            <a:r>
              <a:rPr lang="hu-HU" smtClean="0"/>
              <a:t>alkalmazható a px értékek</a:t>
            </a:r>
            <a:br>
              <a:rPr lang="hu-HU" smtClean="0"/>
            </a:br>
            <a:r>
              <a:rPr lang="hu-HU" smtClean="0"/>
              <a:t>mellett a </a:t>
            </a:r>
            <a:r>
              <a:rPr lang="hu-HU" b="1" smtClean="0">
                <a:solidFill>
                  <a:srgbClr val="FF0000"/>
                </a:solidFill>
              </a:rPr>
              <a:t>%</a:t>
            </a:r>
            <a:r>
              <a:rPr lang="hu-HU" smtClean="0"/>
              <a:t> is, ekkor </a:t>
            </a:r>
            <a:r>
              <a:rPr lang="hu-HU" b="1" i="1" smtClean="0">
                <a:solidFill>
                  <a:srgbClr val="FF0000"/>
                </a:solidFill>
              </a:rPr>
              <a:t>az</a:t>
            </a:r>
            <a:br>
              <a:rPr lang="hu-HU" b="1" i="1" smtClean="0">
                <a:solidFill>
                  <a:srgbClr val="FF0000"/>
                </a:solidFill>
              </a:rPr>
            </a:br>
            <a:r>
              <a:rPr lang="hu-HU" b="1" i="1" smtClean="0">
                <a:solidFill>
                  <a:srgbClr val="FF0000"/>
                </a:solidFill>
              </a:rPr>
              <a:t>eltolandó elem szélességi</a:t>
            </a:r>
            <a:br>
              <a:rPr lang="hu-HU" b="1" i="1" smtClean="0">
                <a:solidFill>
                  <a:srgbClr val="FF0000"/>
                </a:solidFill>
              </a:rPr>
            </a:br>
            <a:r>
              <a:rPr lang="hu-HU" b="1" i="1" smtClean="0">
                <a:solidFill>
                  <a:srgbClr val="FF0000"/>
                </a:solidFill>
              </a:rPr>
              <a:t>értékének arányában</a:t>
            </a:r>
            <a:br>
              <a:rPr lang="hu-HU" b="1" i="1" smtClean="0">
                <a:solidFill>
                  <a:srgbClr val="FF0000"/>
                </a:solidFill>
              </a:rPr>
            </a:br>
            <a:r>
              <a:rPr lang="hu-HU" b="1" i="1" smtClean="0"/>
              <a:t>történik meg az </a:t>
            </a:r>
            <a:r>
              <a:rPr lang="hu-HU" b="1" i="1" smtClean="0"/>
              <a:t>eltolás</a:t>
            </a:r>
          </a:p>
        </p:txBody>
      </p:sp>
      <p:pic>
        <p:nvPicPr>
          <p:cNvPr id="5" name="Kép 4"/>
          <p:cNvPicPr>
            <a:picLocks noChangeAspect="1"/>
          </p:cNvPicPr>
          <p:nvPr/>
        </p:nvPicPr>
        <p:blipFill rotWithShape="1">
          <a:blip r:embed="rId2"/>
          <a:srcRect l="27282" t="14208" r="51452" b="17705"/>
          <a:stretch/>
        </p:blipFill>
        <p:spPr bwMode="auto">
          <a:xfrm>
            <a:off x="6492241" y="2276872"/>
            <a:ext cx="2473026" cy="4451190"/>
          </a:xfrm>
          <a:prstGeom prst="rect">
            <a:avLst/>
          </a:prstGeom>
          <a:ln>
            <a:noFill/>
          </a:ln>
          <a:extLst>
            <a:ext uri="{53640926-AAD7-44D8-BBD7-CCE9431645EC}">
              <a14:shadowObscured xmlns:a14="http://schemas.microsoft.com/office/drawing/2010/main"/>
            </a:ext>
          </a:extLst>
        </p:spPr>
      </p:pic>
      <p:sp>
        <p:nvSpPr>
          <p:cNvPr id="4" name="Dia számának helye 3"/>
          <p:cNvSpPr>
            <a:spLocks noGrp="1"/>
          </p:cNvSpPr>
          <p:nvPr>
            <p:ph type="sldNum" sz="quarter" idx="12"/>
          </p:nvPr>
        </p:nvSpPr>
        <p:spPr/>
        <p:txBody>
          <a:bodyPr/>
          <a:lstStyle/>
          <a:p>
            <a:fld id="{4DC61DD4-7DED-4AA4-9E5A-5F7D420479A6}" type="slidenum">
              <a:rPr lang="hu-HU" smtClean="0"/>
              <a:pPr/>
              <a:t>65</a:t>
            </a:fld>
            <a:endParaRPr lang="hu-HU" dirty="0"/>
          </a:p>
        </p:txBody>
      </p:sp>
    </p:spTree>
    <p:extLst>
      <p:ext uri="{BB962C8B-B14F-4D97-AF65-F5344CB8AC3E}">
        <p14:creationId xmlns:p14="http://schemas.microsoft.com/office/powerpoint/2010/main" val="16896875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 Függőleges igazítás blokkelemben (folyt)</a:t>
            </a:r>
            <a:endParaRPr lang="hu-HU" sz="4400"/>
          </a:p>
        </p:txBody>
      </p:sp>
      <p:sp>
        <p:nvSpPr>
          <p:cNvPr id="3" name="Tartalom helye 2"/>
          <p:cNvSpPr>
            <a:spLocks noGrp="1"/>
          </p:cNvSpPr>
          <p:nvPr>
            <p:ph idx="1"/>
          </p:nvPr>
        </p:nvSpPr>
        <p:spPr>
          <a:xfrm>
            <a:off x="1331640" y="1620000"/>
            <a:ext cx="7812360" cy="5148000"/>
          </a:xfrm>
        </p:spPr>
        <p:txBody>
          <a:bodyPr>
            <a:normAutofit/>
          </a:bodyPr>
          <a:lstStyle/>
          <a:p>
            <a:pPr marL="1436688" indent="0">
              <a:spcBef>
                <a:spcPts val="0"/>
              </a:spcBef>
              <a:spcAft>
                <a:spcPts val="1200"/>
              </a:spcAft>
              <a:buNone/>
            </a:pPr>
            <a:r>
              <a:rPr lang="hu-HU" sz="3200" b="1">
                <a:solidFill>
                  <a:srgbClr val="FF0000"/>
                </a:solidFill>
                <a:latin typeface="Courier New" panose="02070309020205020404" pitchFamily="49" charset="0"/>
                <a:cs typeface="Courier New" panose="02070309020205020404" pitchFamily="49" charset="0"/>
              </a:rPr>
              <a:t>transform: </a:t>
            </a:r>
            <a:r>
              <a:rPr lang="hu-HU" sz="3200" b="1" smtClean="0">
                <a:solidFill>
                  <a:srgbClr val="FF0000"/>
                </a:solidFill>
                <a:latin typeface="Courier New" panose="02070309020205020404" pitchFamily="49" charset="0"/>
                <a:cs typeface="Courier New" panose="02070309020205020404" pitchFamily="49" charset="0"/>
              </a:rPr>
              <a:t>translateY(y);</a:t>
            </a:r>
            <a:endParaRPr lang="hu-HU" sz="3200" b="1">
              <a:solidFill>
                <a:srgbClr val="FF0000"/>
              </a:solidFill>
              <a:latin typeface="Courier New" panose="02070309020205020404" pitchFamily="49" charset="0"/>
              <a:cs typeface="Courier New" panose="02070309020205020404" pitchFamily="49" charset="0"/>
            </a:endParaRPr>
          </a:p>
          <a:p>
            <a:pPr marL="1698625" indent="0">
              <a:spcBef>
                <a:spcPts val="0"/>
              </a:spcBef>
              <a:spcAft>
                <a:spcPts val="1200"/>
              </a:spcAft>
              <a:buNone/>
            </a:pPr>
            <a:r>
              <a:rPr lang="hu-HU" sz="3200" smtClean="0"/>
              <a:t>segítségével egy blokkelemet </a:t>
            </a:r>
            <a:r>
              <a:rPr lang="hu-HU" sz="3200" b="1" i="1" smtClean="0">
                <a:solidFill>
                  <a:srgbClr val="FF0000"/>
                </a:solidFill>
              </a:rPr>
              <a:t>pozitív</a:t>
            </a:r>
            <a:r>
              <a:rPr lang="hu-HU" sz="3200" b="1" i="1" smtClean="0"/>
              <a:t> érték esetén </a:t>
            </a:r>
            <a:r>
              <a:rPr lang="hu-HU" sz="3200" b="1" i="1" smtClean="0">
                <a:solidFill>
                  <a:srgbClr val="FF0000"/>
                </a:solidFill>
              </a:rPr>
              <a:t>lefelé</a:t>
            </a:r>
            <a:r>
              <a:rPr lang="hu-HU" sz="3200" b="1" i="1" smtClean="0"/>
              <a:t>,</a:t>
            </a:r>
            <a:br>
              <a:rPr lang="hu-HU" sz="3200" b="1" i="1" smtClean="0"/>
            </a:br>
            <a:r>
              <a:rPr lang="hu-HU" sz="3200" b="1" i="1" smtClean="0">
                <a:solidFill>
                  <a:srgbClr val="FF0000"/>
                </a:solidFill>
              </a:rPr>
              <a:t>negatív</a:t>
            </a:r>
            <a:r>
              <a:rPr lang="hu-HU" sz="3200" b="1" i="1" smtClean="0"/>
              <a:t> érték megadásával </a:t>
            </a:r>
            <a:r>
              <a:rPr lang="hu-HU" sz="3200" b="1" i="1" smtClean="0">
                <a:solidFill>
                  <a:srgbClr val="FF0000"/>
                </a:solidFill>
              </a:rPr>
              <a:t>felfelé</a:t>
            </a:r>
            <a:r>
              <a:rPr lang="hu-HU" sz="3200" b="1" i="1" smtClean="0"/>
              <a:t> tolhatunk</a:t>
            </a:r>
            <a:endParaRPr lang="hu-HU" sz="3200" smtClean="0"/>
          </a:p>
          <a:p>
            <a:pPr marL="1698625" indent="0">
              <a:spcBef>
                <a:spcPts val="0"/>
              </a:spcBef>
              <a:spcAft>
                <a:spcPts val="1200"/>
              </a:spcAft>
              <a:buNone/>
            </a:pPr>
            <a:r>
              <a:rPr lang="hu-HU" smtClean="0"/>
              <a:t>alkalmazható a px értékek</a:t>
            </a:r>
            <a:br>
              <a:rPr lang="hu-HU" smtClean="0"/>
            </a:br>
            <a:r>
              <a:rPr lang="hu-HU" smtClean="0"/>
              <a:t>mellett a </a:t>
            </a:r>
            <a:r>
              <a:rPr lang="hu-HU" b="1" smtClean="0">
                <a:solidFill>
                  <a:srgbClr val="FF0000"/>
                </a:solidFill>
              </a:rPr>
              <a:t>%</a:t>
            </a:r>
            <a:r>
              <a:rPr lang="hu-HU" smtClean="0"/>
              <a:t> is, ekkor </a:t>
            </a:r>
            <a:r>
              <a:rPr lang="hu-HU" b="1" i="1" smtClean="0">
                <a:solidFill>
                  <a:srgbClr val="FF0000"/>
                </a:solidFill>
              </a:rPr>
              <a:t>az eltolandó</a:t>
            </a:r>
            <a:r>
              <a:rPr lang="hu-HU" b="1" i="1" smtClean="0">
                <a:solidFill>
                  <a:srgbClr val="FF0000"/>
                </a:solidFill>
              </a:rPr>
              <a:t/>
            </a:r>
            <a:br>
              <a:rPr lang="hu-HU" b="1" i="1" smtClean="0">
                <a:solidFill>
                  <a:srgbClr val="FF0000"/>
                </a:solidFill>
              </a:rPr>
            </a:br>
            <a:r>
              <a:rPr lang="hu-HU" b="1" i="1" smtClean="0">
                <a:solidFill>
                  <a:srgbClr val="FF0000"/>
                </a:solidFill>
              </a:rPr>
              <a:t>elem magassági </a:t>
            </a:r>
            <a:r>
              <a:rPr lang="hu-HU" b="1" i="1" smtClean="0">
                <a:solidFill>
                  <a:srgbClr val="FF0000"/>
                </a:solidFill>
              </a:rPr>
              <a:t>értékének arányában </a:t>
            </a:r>
            <a:r>
              <a:rPr lang="hu-HU" b="1" i="1" smtClean="0"/>
              <a:t>történik </a:t>
            </a:r>
            <a:r>
              <a:rPr lang="hu-HU" b="1" i="1" smtClean="0"/>
              <a:t>meg az </a:t>
            </a:r>
            <a:r>
              <a:rPr lang="hu-HU" b="1" i="1" smtClean="0"/>
              <a:t>eltolás</a:t>
            </a:r>
          </a:p>
        </p:txBody>
      </p:sp>
      <p:sp>
        <p:nvSpPr>
          <p:cNvPr id="4" name="Dia számának helye 3"/>
          <p:cNvSpPr>
            <a:spLocks noGrp="1"/>
          </p:cNvSpPr>
          <p:nvPr>
            <p:ph type="sldNum" sz="quarter" idx="12"/>
          </p:nvPr>
        </p:nvSpPr>
        <p:spPr/>
        <p:txBody>
          <a:bodyPr/>
          <a:lstStyle/>
          <a:p>
            <a:fld id="{4DC61DD4-7DED-4AA4-9E5A-5F7D420479A6}" type="slidenum">
              <a:rPr lang="hu-HU" smtClean="0"/>
              <a:pPr/>
              <a:t>66</a:t>
            </a:fld>
            <a:endParaRPr lang="hu-HU" dirty="0"/>
          </a:p>
        </p:txBody>
      </p:sp>
      <p:pic>
        <p:nvPicPr>
          <p:cNvPr id="6" name="Kép 5"/>
          <p:cNvPicPr>
            <a:picLocks noChangeAspect="1"/>
          </p:cNvPicPr>
          <p:nvPr/>
        </p:nvPicPr>
        <p:blipFill rotWithShape="1">
          <a:blip r:embed="rId2"/>
          <a:srcRect l="26867" t="11440" r="59958" b="4605"/>
          <a:stretch/>
        </p:blipFill>
        <p:spPr bwMode="auto">
          <a:xfrm>
            <a:off x="1331640" y="1628799"/>
            <a:ext cx="1440160" cy="5160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60766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32000" y="144000"/>
            <a:ext cx="7668000" cy="1368000"/>
          </a:xfrm>
        </p:spPr>
        <p:txBody>
          <a:bodyPr>
            <a:noAutofit/>
          </a:bodyPr>
          <a:lstStyle/>
          <a:p>
            <a:pPr algn="ctr"/>
            <a:r>
              <a:rPr lang="hu-HU" sz="4400" smtClean="0"/>
              <a:t>9. Függőleges igazítás blokkelemben (folyt)</a:t>
            </a:r>
            <a:endParaRPr lang="hu-HU" sz="4400"/>
          </a:p>
        </p:txBody>
      </p:sp>
      <p:sp>
        <p:nvSpPr>
          <p:cNvPr id="3" name="Tartalom helye 2"/>
          <p:cNvSpPr>
            <a:spLocks noGrp="1"/>
          </p:cNvSpPr>
          <p:nvPr>
            <p:ph idx="1"/>
          </p:nvPr>
        </p:nvSpPr>
        <p:spPr>
          <a:xfrm>
            <a:off x="1331640" y="1620000"/>
            <a:ext cx="7812360" cy="5148000"/>
          </a:xfrm>
        </p:spPr>
        <p:txBody>
          <a:bodyPr>
            <a:normAutofit/>
          </a:bodyPr>
          <a:lstStyle/>
          <a:p>
            <a:pPr marL="0" indent="0" algn="ctr">
              <a:spcBef>
                <a:spcPts val="0"/>
              </a:spcBef>
              <a:spcAft>
                <a:spcPts val="1200"/>
              </a:spcAft>
              <a:buNone/>
            </a:pPr>
            <a:r>
              <a:rPr lang="hu-HU" sz="3200" b="1">
                <a:solidFill>
                  <a:srgbClr val="FF0000"/>
                </a:solidFill>
                <a:latin typeface="Courier New" panose="02070309020205020404" pitchFamily="49" charset="0"/>
                <a:cs typeface="Courier New" panose="02070309020205020404" pitchFamily="49" charset="0"/>
              </a:rPr>
              <a:t>transform: </a:t>
            </a:r>
            <a:r>
              <a:rPr lang="hu-HU" sz="3200" b="1" smtClean="0">
                <a:solidFill>
                  <a:srgbClr val="FF0000"/>
                </a:solidFill>
                <a:latin typeface="Courier New" panose="02070309020205020404" pitchFamily="49" charset="0"/>
                <a:cs typeface="Courier New" panose="02070309020205020404" pitchFamily="49" charset="0"/>
              </a:rPr>
              <a:t>translate(x,y);</a:t>
            </a:r>
            <a:endParaRPr lang="hu-HU" sz="3200" b="1">
              <a:solidFill>
                <a:srgbClr val="FF0000"/>
              </a:solidFill>
              <a:latin typeface="Courier New" panose="02070309020205020404" pitchFamily="49" charset="0"/>
              <a:cs typeface="Courier New" panose="02070309020205020404" pitchFamily="49" charset="0"/>
            </a:endParaRPr>
          </a:p>
          <a:p>
            <a:pPr marL="92075" indent="0">
              <a:spcBef>
                <a:spcPts val="0"/>
              </a:spcBef>
              <a:spcAft>
                <a:spcPts val="1200"/>
              </a:spcAft>
              <a:buNone/>
            </a:pPr>
            <a:r>
              <a:rPr lang="hu-HU" sz="3200" smtClean="0"/>
              <a:t>segítségével egy</a:t>
            </a:r>
            <a:br>
              <a:rPr lang="hu-HU" sz="3200" smtClean="0"/>
            </a:br>
            <a:r>
              <a:rPr lang="hu-HU" sz="3200" smtClean="0"/>
              <a:t>blokkelemet úgy</a:t>
            </a:r>
            <a:br>
              <a:rPr lang="hu-HU" sz="3200" smtClean="0"/>
            </a:br>
            <a:r>
              <a:rPr lang="hu-HU" sz="3200" smtClean="0"/>
              <a:t>tolhatunk el, hogy</a:t>
            </a:r>
            <a:br>
              <a:rPr lang="hu-HU" sz="3200" smtClean="0"/>
            </a:br>
            <a:r>
              <a:rPr lang="hu-HU" sz="3200" b="1" i="1" smtClean="0"/>
              <a:t>egyszerre adjuk</a:t>
            </a:r>
            <a:br>
              <a:rPr lang="hu-HU" sz="3200" b="1" i="1" smtClean="0"/>
            </a:br>
            <a:r>
              <a:rPr lang="hu-HU" sz="3200" b="1" i="1" smtClean="0"/>
              <a:t>meg az X irányú</a:t>
            </a:r>
            <a:br>
              <a:rPr lang="hu-HU" sz="3200" b="1" i="1" smtClean="0"/>
            </a:br>
            <a:r>
              <a:rPr lang="hu-HU" sz="3200" b="1" i="1" smtClean="0"/>
              <a:t>és az Y irányú</a:t>
            </a:r>
            <a:br>
              <a:rPr lang="hu-HU" sz="3200" b="1" i="1" smtClean="0"/>
            </a:br>
            <a:r>
              <a:rPr lang="hu-HU" sz="3200" b="1" i="1" smtClean="0"/>
              <a:t>eltolás nagyságát</a:t>
            </a:r>
            <a:br>
              <a:rPr lang="hu-HU" sz="3200" b="1" i="1" smtClean="0"/>
            </a:br>
            <a:r>
              <a:rPr lang="hu-HU" sz="3200" b="1" i="1" smtClean="0"/>
              <a:t>(px) vagy</a:t>
            </a:r>
            <a:br>
              <a:rPr lang="hu-HU" sz="3200" b="1" i="1" smtClean="0"/>
            </a:br>
            <a:r>
              <a:rPr lang="hu-HU" sz="3200" b="1" i="1" smtClean="0"/>
              <a:t>mértékét (%)</a:t>
            </a:r>
          </a:p>
        </p:txBody>
      </p:sp>
      <p:sp>
        <p:nvSpPr>
          <p:cNvPr id="4" name="Dia számának helye 3"/>
          <p:cNvSpPr>
            <a:spLocks noGrp="1"/>
          </p:cNvSpPr>
          <p:nvPr>
            <p:ph type="sldNum" sz="quarter" idx="12"/>
          </p:nvPr>
        </p:nvSpPr>
        <p:spPr/>
        <p:txBody>
          <a:bodyPr/>
          <a:lstStyle/>
          <a:p>
            <a:fld id="{4DC61DD4-7DED-4AA4-9E5A-5F7D420479A6}" type="slidenum">
              <a:rPr lang="hu-HU" smtClean="0"/>
              <a:pPr/>
              <a:t>67</a:t>
            </a:fld>
            <a:endParaRPr lang="hu-HU" dirty="0"/>
          </a:p>
        </p:txBody>
      </p:sp>
      <p:pic>
        <p:nvPicPr>
          <p:cNvPr id="6" name="Kép 5"/>
          <p:cNvPicPr>
            <a:picLocks noChangeAspect="1"/>
          </p:cNvPicPr>
          <p:nvPr/>
        </p:nvPicPr>
        <p:blipFill rotWithShape="1">
          <a:blip r:embed="rId2"/>
          <a:srcRect l="73963" t="38011" r="830" b="24532"/>
          <a:stretch/>
        </p:blipFill>
        <p:spPr bwMode="auto">
          <a:xfrm>
            <a:off x="5292081" y="2348879"/>
            <a:ext cx="3773542" cy="3151493"/>
          </a:xfrm>
          <a:prstGeom prst="rect">
            <a:avLst/>
          </a:prstGeom>
          <a:ln>
            <a:noFill/>
          </a:ln>
          <a:extLst>
            <a:ext uri="{53640926-AAD7-44D8-BBD7-CCE9431645EC}">
              <a14:shadowObscured xmlns:a14="http://schemas.microsoft.com/office/drawing/2010/main"/>
            </a:ext>
          </a:extLst>
        </p:spPr>
      </p:pic>
      <p:sp>
        <p:nvSpPr>
          <p:cNvPr id="7" name="Téglalap 6"/>
          <p:cNvSpPr/>
          <p:nvPr/>
        </p:nvSpPr>
        <p:spPr>
          <a:xfrm>
            <a:off x="4385339" y="5500372"/>
            <a:ext cx="4592924" cy="892552"/>
          </a:xfrm>
          <a:prstGeom prst="rect">
            <a:avLst/>
          </a:prstGeom>
        </p:spPr>
        <p:txBody>
          <a:bodyPr wrap="none">
            <a:spAutoFit/>
          </a:bodyPr>
          <a:lstStyle/>
          <a:p>
            <a:pPr algn="r"/>
            <a:r>
              <a:rPr lang="hu-HU" sz="2600" b="1">
                <a:solidFill>
                  <a:srgbClr val="FF0000"/>
                </a:solidFill>
                <a:latin typeface="Courier New" panose="02070309020205020404" pitchFamily="49" charset="0"/>
                <a:cs typeface="Courier New" panose="02070309020205020404" pitchFamily="49" charset="0"/>
              </a:rPr>
              <a:t>transform</a:t>
            </a:r>
            <a:r>
              <a:rPr lang="hu-HU" sz="2600" b="1" smtClean="0">
                <a:solidFill>
                  <a:srgbClr val="FF0000"/>
                </a:solidFill>
                <a:latin typeface="Courier New" panose="02070309020205020404" pitchFamily="49" charset="0"/>
                <a:cs typeface="Courier New" panose="02070309020205020404" pitchFamily="49" charset="0"/>
              </a:rPr>
              <a:t>:</a:t>
            </a:r>
            <a:br>
              <a:rPr lang="hu-HU" sz="2600" b="1" smtClean="0">
                <a:solidFill>
                  <a:srgbClr val="FF0000"/>
                </a:solidFill>
                <a:latin typeface="Courier New" panose="02070309020205020404" pitchFamily="49" charset="0"/>
                <a:cs typeface="Courier New" panose="02070309020205020404" pitchFamily="49" charset="0"/>
              </a:rPr>
            </a:br>
            <a:r>
              <a:rPr lang="hu-HU" sz="2600" b="1" smtClean="0">
                <a:solidFill>
                  <a:srgbClr val="FF0000"/>
                </a:solidFill>
                <a:latin typeface="Courier New" panose="02070309020205020404" pitchFamily="49" charset="0"/>
                <a:cs typeface="Courier New" panose="02070309020205020404" pitchFamily="49" charset="0"/>
              </a:rPr>
              <a:t>translate</a:t>
            </a:r>
            <a:r>
              <a:rPr lang="hu-HU" sz="2600" b="1">
                <a:solidFill>
                  <a:srgbClr val="FF0000"/>
                </a:solidFill>
                <a:latin typeface="Courier New" panose="02070309020205020404" pitchFamily="49" charset="0"/>
                <a:cs typeface="Courier New" panose="02070309020205020404" pitchFamily="49" charset="0"/>
              </a:rPr>
              <a:t>(-50%, -50%);</a:t>
            </a:r>
          </a:p>
        </p:txBody>
      </p:sp>
    </p:spTree>
    <p:extLst>
      <p:ext uri="{BB962C8B-B14F-4D97-AF65-F5344CB8AC3E}">
        <p14:creationId xmlns:p14="http://schemas.microsoft.com/office/powerpoint/2010/main" val="32823190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smtClean="0"/>
              <a:t>Források</a:t>
            </a:r>
            <a:endParaRPr lang="hu-HU"/>
          </a:p>
        </p:txBody>
      </p:sp>
      <p:sp>
        <p:nvSpPr>
          <p:cNvPr id="3" name="Tartalom helye 2"/>
          <p:cNvSpPr>
            <a:spLocks noGrp="1"/>
          </p:cNvSpPr>
          <p:nvPr>
            <p:ph idx="1"/>
          </p:nvPr>
        </p:nvSpPr>
        <p:spPr/>
        <p:txBody>
          <a:bodyPr/>
          <a:lstStyle/>
          <a:p>
            <a:pPr>
              <a:spcBef>
                <a:spcPts val="3000"/>
              </a:spcBef>
            </a:pPr>
            <a:r>
              <a:rPr lang="hu-HU"/>
              <a:t>CSS-alapok</a:t>
            </a:r>
            <a:br>
              <a:rPr lang="hu-HU"/>
            </a:br>
            <a:r>
              <a:rPr lang="hu-HU"/>
              <a:t>(weblabor.hu/cikkek/cssalapjai)</a:t>
            </a:r>
          </a:p>
          <a:p>
            <a:pPr>
              <a:spcBef>
                <a:spcPts val="3000"/>
              </a:spcBef>
            </a:pPr>
            <a:r>
              <a:rPr lang="hu-HU" smtClean="0"/>
              <a:t>w3schools.com</a:t>
            </a:r>
          </a:p>
          <a:p>
            <a:pPr>
              <a:spcBef>
                <a:spcPts val="3000"/>
              </a:spcBef>
            </a:pPr>
            <a:r>
              <a:rPr lang="hu-HU" smtClean="0"/>
              <a:t>HTML5 + CSS3</a:t>
            </a:r>
            <a:br>
              <a:rPr lang="hu-HU" smtClean="0"/>
            </a:br>
            <a:r>
              <a:rPr lang="hu-HU" smtClean="0"/>
              <a:t>Szabványkövető statikus weboldalak szerkesztése</a:t>
            </a:r>
          </a:p>
          <a:p>
            <a:pPr>
              <a:spcBef>
                <a:spcPts val="3000"/>
              </a:spcBef>
            </a:pPr>
            <a:r>
              <a:rPr lang="hu-HU" smtClean="0"/>
              <a:t>Dr. Pál László: Web technológiák</a:t>
            </a:r>
            <a:endParaRPr lang="hu-HU"/>
          </a:p>
        </p:txBody>
      </p:sp>
      <p:sp>
        <p:nvSpPr>
          <p:cNvPr id="4" name="Dia számának helye 3"/>
          <p:cNvSpPr>
            <a:spLocks noGrp="1"/>
          </p:cNvSpPr>
          <p:nvPr>
            <p:ph type="sldNum" sz="quarter" idx="12"/>
          </p:nvPr>
        </p:nvSpPr>
        <p:spPr/>
        <p:txBody>
          <a:bodyPr/>
          <a:lstStyle/>
          <a:p>
            <a:fld id="{4DC61DD4-7DED-4AA4-9E5A-5F7D420479A6}" type="slidenum">
              <a:rPr lang="hu-HU" smtClean="0"/>
              <a:pPr/>
              <a:t>68</a:t>
            </a:fld>
            <a:endParaRPr lang="hu-HU" dirty="0"/>
          </a:p>
        </p:txBody>
      </p:sp>
    </p:spTree>
    <p:extLst>
      <p:ext uri="{BB962C8B-B14F-4D97-AF65-F5344CB8AC3E}">
        <p14:creationId xmlns:p14="http://schemas.microsoft.com/office/powerpoint/2010/main" val="739661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Az eltolás mértéke (bottom)</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t>alsó eltolás</a:t>
            </a:r>
          </a:p>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kijelölő { bottom: érték; }</a:t>
            </a:r>
          </a:p>
          <a:p>
            <a:pPr marL="0" indent="0">
              <a:spcBef>
                <a:spcPts val="0"/>
              </a:spcBef>
              <a:spcAft>
                <a:spcPts val="1200"/>
              </a:spcAft>
              <a:buNone/>
            </a:pPr>
            <a:r>
              <a:rPr lang="hu-HU" smtClean="0"/>
              <a:t>a helyzetmegadásos</a:t>
            </a:r>
            <a:br>
              <a:rPr lang="hu-HU" smtClean="0"/>
            </a:br>
            <a:r>
              <a:rPr lang="hu-HU" smtClean="0"/>
              <a:t>elemek </a:t>
            </a:r>
            <a:r>
              <a:rPr lang="hu-HU" b="1" i="1" smtClean="0"/>
              <a:t>margójának</a:t>
            </a:r>
            <a:br>
              <a:rPr lang="hu-HU" b="1" i="1" smtClean="0"/>
            </a:br>
            <a:r>
              <a:rPr lang="hu-HU" b="1" i="1" smtClean="0"/>
              <a:t>alsó külső </a:t>
            </a:r>
            <a:r>
              <a:rPr lang="hu-HU" b="1" i="1"/>
              <a:t>széle </a:t>
            </a:r>
            <a:r>
              <a:rPr lang="hu-HU" b="1" i="1" smtClean="0"/>
              <a:t>és</a:t>
            </a:r>
            <a:br>
              <a:rPr lang="hu-HU" b="1" i="1" smtClean="0"/>
            </a:br>
            <a:r>
              <a:rPr lang="hu-HU" b="1" i="1" smtClean="0"/>
              <a:t>tárolótömbjének</a:t>
            </a:r>
            <a:br>
              <a:rPr lang="hu-HU" b="1" i="1" smtClean="0"/>
            </a:br>
            <a:r>
              <a:rPr lang="hu-HU" b="1" i="1" smtClean="0"/>
              <a:t>alsó széle közötti</a:t>
            </a:r>
            <a:br>
              <a:rPr lang="hu-HU" b="1" i="1" smtClean="0"/>
            </a:br>
            <a:r>
              <a:rPr lang="hu-HU" b="1" i="1" smtClean="0"/>
              <a:t>távolságot</a:t>
            </a:r>
            <a:r>
              <a:rPr lang="hu-HU" smtClean="0"/>
              <a:t> adhatjuk</a:t>
            </a:r>
            <a:br>
              <a:rPr lang="hu-HU" smtClean="0"/>
            </a:br>
            <a:r>
              <a:rPr lang="hu-HU" smtClean="0"/>
              <a:t>meg</a:t>
            </a:r>
          </a:p>
        </p:txBody>
      </p:sp>
      <p:sp>
        <p:nvSpPr>
          <p:cNvPr id="4" name="Dia számának helye 3"/>
          <p:cNvSpPr>
            <a:spLocks noGrp="1"/>
          </p:cNvSpPr>
          <p:nvPr>
            <p:ph type="sldNum" sz="quarter" idx="12"/>
          </p:nvPr>
        </p:nvSpPr>
        <p:spPr/>
        <p:txBody>
          <a:bodyPr/>
          <a:lstStyle/>
          <a:p>
            <a:fld id="{4DC61DD4-7DED-4AA4-9E5A-5F7D420479A6}" type="slidenum">
              <a:rPr lang="hu-HU" smtClean="0"/>
              <a:pPr/>
              <a:t>7</a:t>
            </a:fld>
            <a:endParaRPr lang="hu-HU" dirty="0"/>
          </a:p>
        </p:txBody>
      </p:sp>
      <p:sp>
        <p:nvSpPr>
          <p:cNvPr id="5" name="Téglalap 4"/>
          <p:cNvSpPr/>
          <p:nvPr/>
        </p:nvSpPr>
        <p:spPr>
          <a:xfrm>
            <a:off x="5616000" y="2852936"/>
            <a:ext cx="3384376" cy="3528392"/>
          </a:xfrm>
          <a:prstGeom prst="rect">
            <a:avLst/>
          </a:prstGeom>
          <a:solidFill>
            <a:srgbClr val="CCFF99"/>
          </a:solid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3" name="Csoportba foglalás 12"/>
          <p:cNvGrpSpPr/>
          <p:nvPr/>
        </p:nvGrpSpPr>
        <p:grpSpPr>
          <a:xfrm>
            <a:off x="5652000" y="3240562"/>
            <a:ext cx="2952448" cy="1944216"/>
            <a:chOff x="5652000" y="4068000"/>
            <a:chExt cx="2952448" cy="1944216"/>
          </a:xfrm>
        </p:grpSpPr>
        <p:sp>
          <p:nvSpPr>
            <p:cNvPr id="6" name="Téglalap 5"/>
            <p:cNvSpPr/>
            <p:nvPr/>
          </p:nvSpPr>
          <p:spPr>
            <a:xfrm>
              <a:off x="5970783" y="4351840"/>
              <a:ext cx="2292837" cy="1376536"/>
            </a:xfrm>
            <a:prstGeom prst="rect">
              <a:avLst/>
            </a:prstGeom>
            <a:solidFill>
              <a:schemeClr val="accent5">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p:cNvSpPr/>
            <p:nvPr/>
          </p:nvSpPr>
          <p:spPr>
            <a:xfrm>
              <a:off x="5652000" y="4068000"/>
              <a:ext cx="2952448" cy="1944216"/>
            </a:xfrm>
            <a:prstGeom prst="rect">
              <a:avLst/>
            </a:pr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cxnSp>
        <p:nvCxnSpPr>
          <p:cNvPr id="10" name="Egyenes összekötő nyíllal 9"/>
          <p:cNvCxnSpPr/>
          <p:nvPr/>
        </p:nvCxnSpPr>
        <p:spPr>
          <a:xfrm>
            <a:off x="5970783" y="5166264"/>
            <a:ext cx="0" cy="121506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Szövegdoboz 10"/>
          <p:cNvSpPr txBox="1"/>
          <p:nvPr/>
        </p:nvSpPr>
        <p:spPr>
          <a:xfrm>
            <a:off x="6293266" y="5512186"/>
            <a:ext cx="137507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bottom</a:t>
            </a:r>
            <a:endParaRPr lang="hu-HU" sz="2800">
              <a:solidFill>
                <a:schemeClr val="bg1"/>
              </a:solidFill>
              <a:latin typeface="Arial" panose="020B0604020202020204" pitchFamily="34" charset="0"/>
              <a:cs typeface="Arial" panose="020B0604020202020204" pitchFamily="34" charset="0"/>
            </a:endParaRPr>
          </a:p>
        </p:txBody>
      </p:sp>
      <p:sp>
        <p:nvSpPr>
          <p:cNvPr id="12" name="Szövegdoboz 11"/>
          <p:cNvSpPr txBox="1"/>
          <p:nvPr/>
        </p:nvSpPr>
        <p:spPr>
          <a:xfrm>
            <a:off x="5970782" y="3612505"/>
            <a:ext cx="2292837" cy="1200329"/>
          </a:xfrm>
          <a:prstGeom prst="rect">
            <a:avLst/>
          </a:prstGeom>
          <a:noFill/>
          <a:ln>
            <a:noFill/>
          </a:ln>
        </p:spPr>
        <p:txBody>
          <a:bodyPr wrap="square" rtlCol="0" anchor="ctr">
            <a:spAutoFit/>
          </a:bodyPr>
          <a:lstStyle/>
          <a:p>
            <a:pPr algn="ctr"/>
            <a:r>
              <a:rPr lang="hu-HU" sz="2400" b="1" i="1" smtClean="0">
                <a:solidFill>
                  <a:srgbClr val="002060"/>
                </a:solidFill>
                <a:latin typeface="Arial" panose="020B0604020202020204" pitchFamily="34" charset="0"/>
                <a:cs typeface="Arial" panose="020B0604020202020204" pitchFamily="34" charset="0"/>
              </a:rPr>
              <a:t>helyzet-megadásos elem</a:t>
            </a:r>
            <a:endParaRPr lang="hu-HU" sz="2400" b="1" i="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807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Az eltolás mértéke (left)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t>left eltolás</a:t>
            </a:r>
          </a:p>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kijelölő { left: érték; }</a:t>
            </a:r>
          </a:p>
          <a:p>
            <a:pPr marL="0" indent="0">
              <a:spcBef>
                <a:spcPts val="0"/>
              </a:spcBef>
              <a:spcAft>
                <a:spcPts val="1200"/>
              </a:spcAft>
              <a:buNone/>
            </a:pPr>
            <a:r>
              <a:rPr lang="hu-HU" smtClean="0"/>
              <a:t>a helyzetmegadásos</a:t>
            </a:r>
            <a:br>
              <a:rPr lang="hu-HU" smtClean="0"/>
            </a:br>
            <a:r>
              <a:rPr lang="hu-HU" smtClean="0"/>
              <a:t>elemek </a:t>
            </a:r>
            <a:r>
              <a:rPr lang="hu-HU" b="1" i="1" smtClean="0"/>
              <a:t>margójának</a:t>
            </a:r>
            <a:br>
              <a:rPr lang="hu-HU" b="1" i="1" smtClean="0"/>
            </a:br>
            <a:r>
              <a:rPr lang="hu-HU" b="1" i="1" smtClean="0"/>
              <a:t>bal külső </a:t>
            </a:r>
            <a:r>
              <a:rPr lang="hu-HU" b="1" i="1"/>
              <a:t>széle </a:t>
            </a:r>
            <a:r>
              <a:rPr lang="hu-HU" b="1" i="1" smtClean="0"/>
              <a:t>és</a:t>
            </a:r>
            <a:br>
              <a:rPr lang="hu-HU" b="1" i="1" smtClean="0"/>
            </a:br>
            <a:r>
              <a:rPr lang="hu-HU" b="1" i="1" smtClean="0"/>
              <a:t>tárolótömbjének</a:t>
            </a:r>
            <a:br>
              <a:rPr lang="hu-HU" b="1" i="1" smtClean="0"/>
            </a:br>
            <a:r>
              <a:rPr lang="hu-HU" b="1" i="1" smtClean="0"/>
              <a:t>bal széle közötti</a:t>
            </a:r>
            <a:br>
              <a:rPr lang="hu-HU" b="1" i="1" smtClean="0"/>
            </a:br>
            <a:r>
              <a:rPr lang="hu-HU" b="1" i="1" smtClean="0"/>
              <a:t>távolságot</a:t>
            </a:r>
            <a:r>
              <a:rPr lang="hu-HU" smtClean="0"/>
              <a:t> adhatjuk</a:t>
            </a:r>
            <a:br>
              <a:rPr lang="hu-HU" smtClean="0"/>
            </a:br>
            <a:r>
              <a:rPr lang="hu-HU" smtClean="0"/>
              <a:t>meg</a:t>
            </a:r>
          </a:p>
        </p:txBody>
      </p:sp>
      <p:sp>
        <p:nvSpPr>
          <p:cNvPr id="4" name="Dia számának helye 3"/>
          <p:cNvSpPr>
            <a:spLocks noGrp="1"/>
          </p:cNvSpPr>
          <p:nvPr>
            <p:ph type="sldNum" sz="quarter" idx="12"/>
          </p:nvPr>
        </p:nvSpPr>
        <p:spPr/>
        <p:txBody>
          <a:bodyPr/>
          <a:lstStyle/>
          <a:p>
            <a:fld id="{4DC61DD4-7DED-4AA4-9E5A-5F7D420479A6}" type="slidenum">
              <a:rPr lang="hu-HU" smtClean="0"/>
              <a:pPr/>
              <a:t>8</a:t>
            </a:fld>
            <a:endParaRPr lang="hu-HU" dirty="0"/>
          </a:p>
        </p:txBody>
      </p:sp>
      <p:sp>
        <p:nvSpPr>
          <p:cNvPr id="5" name="Téglalap 4"/>
          <p:cNvSpPr/>
          <p:nvPr/>
        </p:nvSpPr>
        <p:spPr>
          <a:xfrm>
            <a:off x="5292080" y="2852936"/>
            <a:ext cx="3708296" cy="2592288"/>
          </a:xfrm>
          <a:prstGeom prst="rect">
            <a:avLst/>
          </a:prstGeom>
          <a:solidFill>
            <a:srgbClr val="CCFF99"/>
          </a:solid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3" name="Csoportba foglalás 12"/>
          <p:cNvGrpSpPr>
            <a:grpSpLocks noChangeAspect="1"/>
          </p:cNvGrpSpPr>
          <p:nvPr/>
        </p:nvGrpSpPr>
        <p:grpSpPr>
          <a:xfrm>
            <a:off x="6372000" y="2859132"/>
            <a:ext cx="2394106" cy="1576542"/>
            <a:chOff x="5652000" y="4068000"/>
            <a:chExt cx="2952448" cy="1944216"/>
          </a:xfrm>
        </p:grpSpPr>
        <p:sp>
          <p:nvSpPr>
            <p:cNvPr id="6" name="Téglalap 5"/>
            <p:cNvSpPr/>
            <p:nvPr/>
          </p:nvSpPr>
          <p:spPr>
            <a:xfrm>
              <a:off x="5970783" y="4351840"/>
              <a:ext cx="2292837" cy="1376536"/>
            </a:xfrm>
            <a:prstGeom prst="rect">
              <a:avLst/>
            </a:prstGeom>
            <a:solidFill>
              <a:schemeClr val="accent5">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p:cNvSpPr/>
            <p:nvPr/>
          </p:nvSpPr>
          <p:spPr>
            <a:xfrm>
              <a:off x="5652000" y="4068000"/>
              <a:ext cx="2952448" cy="1944216"/>
            </a:xfrm>
            <a:prstGeom prst="rect">
              <a:avLst/>
            </a:pr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cxnSp>
        <p:nvCxnSpPr>
          <p:cNvPr id="10" name="Egyenes összekötő nyíllal 9"/>
          <p:cNvCxnSpPr/>
          <p:nvPr/>
        </p:nvCxnSpPr>
        <p:spPr>
          <a:xfrm>
            <a:off x="5292080" y="3933056"/>
            <a:ext cx="1079920"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Szövegdoboz 10"/>
          <p:cNvSpPr txBox="1"/>
          <p:nvPr/>
        </p:nvSpPr>
        <p:spPr>
          <a:xfrm>
            <a:off x="5435996" y="4205512"/>
            <a:ext cx="792088"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left</a:t>
            </a:r>
            <a:endParaRPr lang="hu-HU" sz="2800">
              <a:solidFill>
                <a:schemeClr val="bg1"/>
              </a:solidFill>
              <a:latin typeface="Arial" panose="020B0604020202020204" pitchFamily="34" charset="0"/>
              <a:cs typeface="Arial" panose="020B0604020202020204" pitchFamily="34" charset="0"/>
            </a:endParaRPr>
          </a:p>
        </p:txBody>
      </p:sp>
      <p:sp>
        <p:nvSpPr>
          <p:cNvPr id="12" name="Szövegdoboz 11"/>
          <p:cNvSpPr txBox="1"/>
          <p:nvPr/>
        </p:nvSpPr>
        <p:spPr>
          <a:xfrm>
            <a:off x="6630497" y="3139571"/>
            <a:ext cx="1878606" cy="1015663"/>
          </a:xfrm>
          <a:prstGeom prst="rect">
            <a:avLst/>
          </a:prstGeom>
          <a:noFill/>
          <a:ln>
            <a:noFill/>
          </a:ln>
        </p:spPr>
        <p:txBody>
          <a:bodyPr wrap="square" rtlCol="0" anchor="ctr">
            <a:spAutoFit/>
          </a:bodyPr>
          <a:lstStyle/>
          <a:p>
            <a:pPr algn="ctr"/>
            <a:r>
              <a:rPr lang="hu-HU" sz="2000" b="1" i="1" smtClean="0">
                <a:solidFill>
                  <a:srgbClr val="002060"/>
                </a:solidFill>
                <a:latin typeface="Arial" panose="020B0604020202020204" pitchFamily="34" charset="0"/>
                <a:cs typeface="Arial" panose="020B0604020202020204" pitchFamily="34" charset="0"/>
              </a:rPr>
              <a:t>helyzet-megadásos</a:t>
            </a:r>
            <a:br>
              <a:rPr lang="hu-HU" sz="2000" b="1" i="1" smtClean="0">
                <a:solidFill>
                  <a:srgbClr val="002060"/>
                </a:solidFill>
                <a:latin typeface="Arial" panose="020B0604020202020204" pitchFamily="34" charset="0"/>
                <a:cs typeface="Arial" panose="020B0604020202020204" pitchFamily="34" charset="0"/>
              </a:rPr>
            </a:br>
            <a:r>
              <a:rPr lang="hu-HU" sz="2000" b="1" i="1" smtClean="0">
                <a:solidFill>
                  <a:srgbClr val="002060"/>
                </a:solidFill>
                <a:latin typeface="Arial" panose="020B0604020202020204" pitchFamily="34" charset="0"/>
                <a:cs typeface="Arial" panose="020B0604020202020204" pitchFamily="34" charset="0"/>
              </a:rPr>
              <a:t>elem</a:t>
            </a:r>
            <a:endParaRPr lang="hu-HU" sz="2000" b="1" i="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5918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pPr algn="ctr"/>
            <a:r>
              <a:rPr lang="hu-HU" sz="4400" smtClean="0"/>
              <a:t>Az eltolás mértéke (right)</a:t>
            </a:r>
            <a:endParaRPr lang="hu-HU" sz="4400"/>
          </a:p>
        </p:txBody>
      </p:sp>
      <p:sp>
        <p:nvSpPr>
          <p:cNvPr id="3" name="Tartalom helye 2"/>
          <p:cNvSpPr>
            <a:spLocks noGrp="1"/>
          </p:cNvSpPr>
          <p:nvPr>
            <p:ph idx="1"/>
          </p:nvPr>
        </p:nvSpPr>
        <p:spPr>
          <a:xfrm>
            <a:off x="1331640" y="1428736"/>
            <a:ext cx="7812360" cy="5429264"/>
          </a:xfrm>
        </p:spPr>
        <p:txBody>
          <a:bodyPr>
            <a:normAutofit/>
          </a:bodyPr>
          <a:lstStyle/>
          <a:p>
            <a:pPr marL="0" indent="0" algn="ctr">
              <a:spcBef>
                <a:spcPts val="0"/>
              </a:spcBef>
              <a:spcAft>
                <a:spcPts val="1200"/>
              </a:spcAft>
              <a:buNone/>
            </a:pPr>
            <a:r>
              <a:rPr lang="hu-HU" sz="3200" b="1" smtClean="0"/>
              <a:t>jobb eltolás</a:t>
            </a:r>
          </a:p>
          <a:p>
            <a:pPr marL="0" indent="0" algn="ctr">
              <a:spcBef>
                <a:spcPts val="0"/>
              </a:spcBef>
              <a:spcAft>
                <a:spcPts val="1200"/>
              </a:spcAft>
              <a:buNone/>
            </a:pPr>
            <a:r>
              <a:rPr lang="hu-HU" sz="3200" b="1" smtClean="0">
                <a:solidFill>
                  <a:srgbClr val="FF0000"/>
                </a:solidFill>
                <a:latin typeface="Courier New" panose="02070309020205020404" pitchFamily="49" charset="0"/>
                <a:cs typeface="Courier New" panose="02070309020205020404" pitchFamily="49" charset="0"/>
              </a:rPr>
              <a:t>kijelölő { right: érték; }</a:t>
            </a:r>
          </a:p>
          <a:p>
            <a:pPr marL="0" indent="0">
              <a:spcBef>
                <a:spcPts val="0"/>
              </a:spcBef>
              <a:spcAft>
                <a:spcPts val="1200"/>
              </a:spcAft>
              <a:buNone/>
            </a:pPr>
            <a:r>
              <a:rPr lang="hu-HU" smtClean="0"/>
              <a:t>a helyzetmegadásos</a:t>
            </a:r>
            <a:br>
              <a:rPr lang="hu-HU" smtClean="0"/>
            </a:br>
            <a:r>
              <a:rPr lang="hu-HU" smtClean="0"/>
              <a:t>elemek </a:t>
            </a:r>
            <a:r>
              <a:rPr lang="hu-HU" b="1" i="1" smtClean="0"/>
              <a:t>margójának</a:t>
            </a:r>
            <a:br>
              <a:rPr lang="hu-HU" b="1" i="1" smtClean="0"/>
            </a:br>
            <a:r>
              <a:rPr lang="hu-HU" b="1" i="1" smtClean="0"/>
              <a:t>jobb külső </a:t>
            </a:r>
            <a:r>
              <a:rPr lang="hu-HU" b="1" i="1"/>
              <a:t>széle </a:t>
            </a:r>
            <a:r>
              <a:rPr lang="hu-HU" b="1" i="1" smtClean="0"/>
              <a:t>és</a:t>
            </a:r>
            <a:br>
              <a:rPr lang="hu-HU" b="1" i="1" smtClean="0"/>
            </a:br>
            <a:r>
              <a:rPr lang="hu-HU" b="1" i="1" smtClean="0"/>
              <a:t>tárolótömbjének</a:t>
            </a:r>
            <a:br>
              <a:rPr lang="hu-HU" b="1" i="1" smtClean="0"/>
            </a:br>
            <a:r>
              <a:rPr lang="hu-HU" b="1" i="1" smtClean="0"/>
              <a:t>jobb széle közötti</a:t>
            </a:r>
            <a:br>
              <a:rPr lang="hu-HU" b="1" i="1" smtClean="0"/>
            </a:br>
            <a:r>
              <a:rPr lang="hu-HU" b="1" i="1" smtClean="0"/>
              <a:t>távolságot</a:t>
            </a:r>
            <a:r>
              <a:rPr lang="hu-HU" smtClean="0"/>
              <a:t> adhatjuk</a:t>
            </a:r>
            <a:br>
              <a:rPr lang="hu-HU" smtClean="0"/>
            </a:br>
            <a:r>
              <a:rPr lang="hu-HU" smtClean="0"/>
              <a:t>meg</a:t>
            </a:r>
          </a:p>
        </p:txBody>
      </p:sp>
      <p:sp>
        <p:nvSpPr>
          <p:cNvPr id="4" name="Dia számának helye 3"/>
          <p:cNvSpPr>
            <a:spLocks noGrp="1"/>
          </p:cNvSpPr>
          <p:nvPr>
            <p:ph type="sldNum" sz="quarter" idx="12"/>
          </p:nvPr>
        </p:nvSpPr>
        <p:spPr/>
        <p:txBody>
          <a:bodyPr/>
          <a:lstStyle/>
          <a:p>
            <a:fld id="{4DC61DD4-7DED-4AA4-9E5A-5F7D420479A6}" type="slidenum">
              <a:rPr lang="hu-HU" smtClean="0"/>
              <a:pPr/>
              <a:t>9</a:t>
            </a:fld>
            <a:endParaRPr lang="hu-HU" dirty="0"/>
          </a:p>
        </p:txBody>
      </p:sp>
      <p:sp>
        <p:nvSpPr>
          <p:cNvPr id="5" name="Téglalap 4"/>
          <p:cNvSpPr/>
          <p:nvPr/>
        </p:nvSpPr>
        <p:spPr>
          <a:xfrm>
            <a:off x="5292080" y="2852936"/>
            <a:ext cx="3708296" cy="2592288"/>
          </a:xfrm>
          <a:prstGeom prst="rect">
            <a:avLst/>
          </a:prstGeom>
          <a:solidFill>
            <a:srgbClr val="CCFF99"/>
          </a:solid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3" name="Csoportba foglalás 12"/>
          <p:cNvGrpSpPr>
            <a:grpSpLocks noChangeAspect="1"/>
          </p:cNvGrpSpPr>
          <p:nvPr/>
        </p:nvGrpSpPr>
        <p:grpSpPr>
          <a:xfrm>
            <a:off x="5564189" y="2880000"/>
            <a:ext cx="2394106" cy="1576542"/>
            <a:chOff x="5652000" y="4068000"/>
            <a:chExt cx="2952448" cy="1944216"/>
          </a:xfrm>
        </p:grpSpPr>
        <p:sp>
          <p:nvSpPr>
            <p:cNvPr id="6" name="Téglalap 5"/>
            <p:cNvSpPr/>
            <p:nvPr/>
          </p:nvSpPr>
          <p:spPr>
            <a:xfrm>
              <a:off x="5970783" y="4351840"/>
              <a:ext cx="2292837" cy="1376536"/>
            </a:xfrm>
            <a:prstGeom prst="rect">
              <a:avLst/>
            </a:prstGeom>
            <a:solidFill>
              <a:schemeClr val="accent5">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p:cNvSpPr/>
            <p:nvPr/>
          </p:nvSpPr>
          <p:spPr>
            <a:xfrm>
              <a:off x="5652000" y="4068000"/>
              <a:ext cx="2952448" cy="1944216"/>
            </a:xfrm>
            <a:prstGeom prst="rect">
              <a:avLst/>
            </a:pr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cxnSp>
        <p:nvCxnSpPr>
          <p:cNvPr id="10" name="Egyenes összekötő nyíllal 9"/>
          <p:cNvCxnSpPr/>
          <p:nvPr/>
        </p:nvCxnSpPr>
        <p:spPr>
          <a:xfrm>
            <a:off x="7956000" y="4142873"/>
            <a:ext cx="1008000"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Szövegdoboz 10"/>
          <p:cNvSpPr txBox="1"/>
          <p:nvPr/>
        </p:nvSpPr>
        <p:spPr>
          <a:xfrm>
            <a:off x="7987140" y="4581128"/>
            <a:ext cx="900000" cy="523220"/>
          </a:xfrm>
          <a:prstGeom prst="rect">
            <a:avLst/>
          </a:prstGeom>
          <a:solidFill>
            <a:srgbClr val="FF0000"/>
          </a:solidFill>
        </p:spPr>
        <p:txBody>
          <a:bodyPr wrap="square" rtlCol="0">
            <a:spAutoFit/>
          </a:bodyPr>
          <a:lstStyle/>
          <a:p>
            <a:pPr algn="ctr"/>
            <a:r>
              <a:rPr lang="hu-HU" sz="2800" smtClean="0">
                <a:solidFill>
                  <a:schemeClr val="bg1"/>
                </a:solidFill>
                <a:latin typeface="Arial" panose="020B0604020202020204" pitchFamily="34" charset="0"/>
                <a:cs typeface="Arial" panose="020B0604020202020204" pitchFamily="34" charset="0"/>
              </a:rPr>
              <a:t>right</a:t>
            </a:r>
            <a:endParaRPr lang="hu-HU" sz="2800">
              <a:solidFill>
                <a:schemeClr val="bg1"/>
              </a:solidFill>
              <a:latin typeface="Arial" panose="020B0604020202020204" pitchFamily="34" charset="0"/>
              <a:cs typeface="Arial" panose="020B0604020202020204" pitchFamily="34" charset="0"/>
            </a:endParaRPr>
          </a:p>
        </p:txBody>
      </p:sp>
      <p:sp>
        <p:nvSpPr>
          <p:cNvPr id="12" name="Szövegdoboz 11"/>
          <p:cNvSpPr txBox="1"/>
          <p:nvPr/>
        </p:nvSpPr>
        <p:spPr>
          <a:xfrm>
            <a:off x="5683751" y="3139571"/>
            <a:ext cx="2137103" cy="1015663"/>
          </a:xfrm>
          <a:prstGeom prst="rect">
            <a:avLst/>
          </a:prstGeom>
          <a:noFill/>
          <a:ln>
            <a:noFill/>
          </a:ln>
        </p:spPr>
        <p:txBody>
          <a:bodyPr wrap="square" rtlCol="0" anchor="ctr">
            <a:spAutoFit/>
          </a:bodyPr>
          <a:lstStyle/>
          <a:p>
            <a:pPr algn="ctr"/>
            <a:r>
              <a:rPr lang="hu-HU" sz="2000" b="1" i="1" smtClean="0">
                <a:solidFill>
                  <a:srgbClr val="002060"/>
                </a:solidFill>
                <a:latin typeface="Arial" panose="020B0604020202020204" pitchFamily="34" charset="0"/>
                <a:cs typeface="Arial" panose="020B0604020202020204" pitchFamily="34" charset="0"/>
              </a:rPr>
              <a:t>helyzet-megadásos</a:t>
            </a:r>
            <a:br>
              <a:rPr lang="hu-HU" sz="2000" b="1" i="1" smtClean="0">
                <a:solidFill>
                  <a:srgbClr val="002060"/>
                </a:solidFill>
                <a:latin typeface="Arial" panose="020B0604020202020204" pitchFamily="34" charset="0"/>
                <a:cs typeface="Arial" panose="020B0604020202020204" pitchFamily="34" charset="0"/>
              </a:rPr>
            </a:br>
            <a:r>
              <a:rPr lang="hu-HU" sz="2000" b="1" i="1" smtClean="0">
                <a:solidFill>
                  <a:srgbClr val="002060"/>
                </a:solidFill>
                <a:latin typeface="Arial" panose="020B0604020202020204" pitchFamily="34" charset="0"/>
                <a:cs typeface="Arial" panose="020B0604020202020204" pitchFamily="34" charset="0"/>
              </a:rPr>
              <a:t>elem</a:t>
            </a:r>
            <a:endParaRPr lang="hu-HU" sz="2000" b="1" i="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153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3312</TotalTime>
  <Words>1741</Words>
  <Application>Microsoft Office PowerPoint</Application>
  <PresentationFormat>Diavetítés a képernyőre (4:3 oldalarány)</PresentationFormat>
  <Paragraphs>381</Paragraphs>
  <Slides>68</Slides>
  <Notes>0</Notes>
  <HiddenSlides>0</HiddenSlides>
  <MMClips>0</MMClips>
  <ScaleCrop>false</ScaleCrop>
  <HeadingPairs>
    <vt:vector size="4" baseType="variant">
      <vt:variant>
        <vt:lpstr>Téma</vt:lpstr>
      </vt:variant>
      <vt:variant>
        <vt:i4>1</vt:i4>
      </vt:variant>
      <vt:variant>
        <vt:lpstr>Diacímek</vt:lpstr>
      </vt:variant>
      <vt:variant>
        <vt:i4>68</vt:i4>
      </vt:variant>
    </vt:vector>
  </HeadingPairs>
  <TitlesOfParts>
    <vt:vector size="69" baseType="lpstr">
      <vt:lpstr>Office-téma</vt:lpstr>
      <vt:lpstr>Weboldalak formázása CSS-ben</vt:lpstr>
      <vt:lpstr>A blokkszintű elemek elhelyezésénél alkalmazott CSS-tulajdonságok</vt:lpstr>
      <vt:lpstr>A dobozmodell alkalmazása (ismétlés)</vt:lpstr>
      <vt:lpstr>1. Elhelyezési módok</vt:lpstr>
      <vt:lpstr>1. Elhelyezési módok (folyt)</vt:lpstr>
      <vt:lpstr>Az eltolás mértéke (top)</vt:lpstr>
      <vt:lpstr>Az eltolás mértéke (bottom)</vt:lpstr>
      <vt:lpstr>Az eltolás mértéke (left)</vt:lpstr>
      <vt:lpstr>Az eltolás mértéke (right)</vt:lpstr>
      <vt:lpstr>A) Statikus pozíció</vt:lpstr>
      <vt:lpstr>B) Relatív pozíció</vt:lpstr>
      <vt:lpstr>B) Relatív pozíció (folyt)</vt:lpstr>
      <vt:lpstr>C) Abszolút pozíció</vt:lpstr>
      <vt:lpstr>C) Abszolút pozíció (folyt)</vt:lpstr>
      <vt:lpstr>C) Abszolút pozíció (folyt)</vt:lpstr>
      <vt:lpstr>D) Rögzített pozíció</vt:lpstr>
      <vt:lpstr>D) Rögzített pozíció (folyt)</vt:lpstr>
      <vt:lpstr>E) Tapadós pozíció</vt:lpstr>
      <vt:lpstr>E) Tapadós pozíció (folyt)</vt:lpstr>
      <vt:lpstr>2. Átfedés - sorrend</vt:lpstr>
      <vt:lpstr>2. Átfedés – sorrend (folyt)</vt:lpstr>
      <vt:lpstr>2. Átfedés – sorrend (folyt)</vt:lpstr>
      <vt:lpstr>2. Átfedés – sorrend (folyt)</vt:lpstr>
      <vt:lpstr>2. Átfedés – sorrend (folyt)</vt:lpstr>
      <vt:lpstr>3. Átlátszóság</vt:lpstr>
      <vt:lpstr>3. Átlátszóság (folyt)</vt:lpstr>
      <vt:lpstr>3. Átlátszóság (folyt)</vt:lpstr>
      <vt:lpstr>RGBA színmegadás</vt:lpstr>
      <vt:lpstr>Átlátszóság és feliratok együttes alkalmazása</vt:lpstr>
      <vt:lpstr>Átlátszóság és feliratok együttes alkalmazása</vt:lpstr>
      <vt:lpstr>4. Úsztatás</vt:lpstr>
      <vt:lpstr>4. Úsztatás (folyt)</vt:lpstr>
      <vt:lpstr>4. Úsztatás (folyt)</vt:lpstr>
      <vt:lpstr>4. Úsztatás (folyt)</vt:lpstr>
      <vt:lpstr>4. Úsztatás (folyt)</vt:lpstr>
      <vt:lpstr>4. Úsztatás (folyt)</vt:lpstr>
      <vt:lpstr>4. Úsztatás (folyt)</vt:lpstr>
      <vt:lpstr>4. Úsztatás (folyt)</vt:lpstr>
      <vt:lpstr>4. Úsztatás (folyt)</vt:lpstr>
      <vt:lpstr>5. Túlnyúlás</vt:lpstr>
      <vt:lpstr>5. Túlnyúlás (folyt)</vt:lpstr>
      <vt:lpstr>5. Túlnyúlás (folyt)</vt:lpstr>
      <vt:lpstr>5. Túlnyúlás (folyt)</vt:lpstr>
      <vt:lpstr>5. Túlnyúlás (folyt)</vt:lpstr>
      <vt:lpstr>5. Túlnyúlás (folyt)</vt:lpstr>
      <vt:lpstr>6. Láthatóság</vt:lpstr>
      <vt:lpstr>6. Láthatóság (folyt)</vt:lpstr>
      <vt:lpstr>7. Megjelenítés</vt:lpstr>
      <vt:lpstr>7. Megjelenítés</vt:lpstr>
      <vt:lpstr>7. Megjelenítés (folyt)</vt:lpstr>
      <vt:lpstr>7. Megjelenítés (folyt)</vt:lpstr>
      <vt:lpstr>7. Megjelenítés (folyt)</vt:lpstr>
      <vt:lpstr>7. Megjelenítés (folyt)</vt:lpstr>
      <vt:lpstr>7. Megjelenítés (folyt)</vt:lpstr>
      <vt:lpstr>7. Megjelenítés (folyt)</vt:lpstr>
      <vt:lpstr>8. Elemek vízszintes igazítása</vt:lpstr>
      <vt:lpstr>8. Elemek vízszintes igazítása (folyt)</vt:lpstr>
      <vt:lpstr>8. Elemek vízszintes igazítása (folyt)</vt:lpstr>
      <vt:lpstr>8. Elemek vízszintes igazítása (folyt)</vt:lpstr>
      <vt:lpstr>8. Elemek vízszintes igazítása (folyt)</vt:lpstr>
      <vt:lpstr>9. Függőleges igazítás blokkelemben</vt:lpstr>
      <vt:lpstr>9. Függőleges igazítás blokkelemben (folyt)</vt:lpstr>
      <vt:lpstr>9. Függőleges igazítás blokkelemben (folyt)</vt:lpstr>
      <vt:lpstr>9. Függőleges igazítás blokkelemben (folyt)</vt:lpstr>
      <vt:lpstr>9. Függőleges igazítás blokkelemben (folyt)</vt:lpstr>
      <vt:lpstr>9. Függőleges igazítás blokkelemben (folyt)</vt:lpstr>
      <vt:lpstr>9. Függőleges igazítás blokkelemben (folyt)</vt:lpstr>
      <vt:lpstr>Források</vt:lpstr>
    </vt:vector>
  </TitlesOfParts>
  <Company>SzKKVSzI Kőrösy József Tagintézmény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MEdit</dc:creator>
  <cp:lastModifiedBy>MEdit</cp:lastModifiedBy>
  <cp:revision>639</cp:revision>
  <dcterms:created xsi:type="dcterms:W3CDTF">2014-03-24T18:19:12Z</dcterms:created>
  <dcterms:modified xsi:type="dcterms:W3CDTF">2020-02-16T06:14:20Z</dcterms:modified>
</cp:coreProperties>
</file>